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4" r:id="rId7"/>
    <p:sldId id="262" r:id="rId8"/>
    <p:sldId id="263" r:id="rId9"/>
    <p:sldId id="265" r:id="rId10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09"/>
  </p:normalViewPr>
  <p:slideViewPr>
    <p:cSldViewPr snapToGrid="0">
      <p:cViewPr varScale="1">
        <p:scale>
          <a:sx n="100" d="100"/>
          <a:sy n="100" d="100"/>
        </p:scale>
        <p:origin x="90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B1B59-4F10-D7F5-D0DF-B0CF460963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668BAE-895D-6EF3-61DF-A059C6362B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E29D71-A3F0-495C-569E-E57986CCB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58631-FCB0-0248-A4D9-F33D6B5EE746}" type="datetimeFigureOut">
              <a:rPr lang="en-DE" smtClean="0"/>
              <a:t>24.03.24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17D605-B8C5-1067-30CC-9410A1439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357AC-A1A1-DA76-E9CD-AEA131A1F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57EE4-C04E-B843-BEA7-ECDF61FF729D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637431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C0741-786F-A4E6-CBA2-9DD40BC87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EB6AB9-DE99-0B66-6FB4-3677689A56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23EE3-F120-8AB9-6B96-223D87C1E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58631-FCB0-0248-A4D9-F33D6B5EE746}" type="datetimeFigureOut">
              <a:rPr lang="en-DE" smtClean="0"/>
              <a:t>24.03.24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C2B464-5FAD-C5A7-21D0-1DA834400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68C582-C3C4-F33C-C11E-CE82965B6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57EE4-C04E-B843-BEA7-ECDF61FF729D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045569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37238-306E-BF49-6D7A-771ECA061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5F32D6-196C-0A49-67C3-8D1C2037B2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2A9FA-EC67-E922-1164-4A87D3047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58631-FCB0-0248-A4D9-F33D6B5EE746}" type="datetimeFigureOut">
              <a:rPr lang="en-DE" smtClean="0"/>
              <a:t>24.03.24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835697-0DE2-CCE8-A460-E8002B6D8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887623-994A-312D-9DE3-41AF8490C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57EE4-C04E-B843-BEA7-ECDF61FF729D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546743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299B-3771-2C62-9EA3-FA962FB44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E8661-4FDF-A01D-8C49-80147F3FCC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DAD5ED-169E-FD42-D8EB-FC1B64C139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C1946A-B9D6-B75D-FC10-0913E1FAB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58631-FCB0-0248-A4D9-F33D6B5EE746}" type="datetimeFigureOut">
              <a:rPr lang="en-DE" smtClean="0"/>
              <a:t>24.03.24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6A4701-0CB3-26E7-B8EF-EBF1D83F7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90741-A765-4C0B-56AC-36E64B159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57EE4-C04E-B843-BEA7-ECDF61FF729D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543214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A32D0-EBF8-DF81-903F-860A31B06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7219E9-638F-CCFB-864C-877818E6B9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D8318A-EE00-98F3-5CA9-AE90BBF3F0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2E06C2-A868-0026-7CB1-76AF5A36AC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247D6B-F0FE-232A-1AF3-6FBC4FBB52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AD0E71-1ECF-621F-B91A-0A1213484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58631-FCB0-0248-A4D9-F33D6B5EE746}" type="datetimeFigureOut">
              <a:rPr lang="en-DE" smtClean="0"/>
              <a:t>24.03.24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D516EB-418B-2110-10A9-570C43D44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8C9B2D-FF21-AA27-96BD-1F55B2915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57EE4-C04E-B843-BEA7-ECDF61FF729D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098617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9BDB8-CA3A-DCC9-4D55-C53154402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A688F4-8A7B-DD63-2A89-11AA188BA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58631-FCB0-0248-A4D9-F33D6B5EE746}" type="datetimeFigureOut">
              <a:rPr lang="en-DE" smtClean="0"/>
              <a:t>24.03.24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655FDC-93D3-DB84-E4E9-C3643E6B8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904D38-8A92-8A65-35B2-CC323B95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57EE4-C04E-B843-BEA7-ECDF61FF729D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895878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F4249B-AF67-5275-71B3-3ED798D19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58631-FCB0-0248-A4D9-F33D6B5EE746}" type="datetimeFigureOut">
              <a:rPr lang="en-DE" smtClean="0"/>
              <a:t>24.03.24</a:t>
            </a:fld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E17FE1-42AD-5DEB-C491-C4F5DE6B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597E82-CCB1-4185-D846-911E24C73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57EE4-C04E-B843-BEA7-ECDF61FF729D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895981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20774-09A0-DD12-DACD-6E3DFB794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AE7A5-ACFE-85E6-ED56-757847718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AEAF45-9023-9040-D30F-717AF537B4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5742FD-2B3D-F03F-6D09-906CC0403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58631-FCB0-0248-A4D9-F33D6B5EE746}" type="datetimeFigureOut">
              <a:rPr lang="en-DE" smtClean="0"/>
              <a:t>24.03.24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421068-84E8-1378-CFE1-DFABFED95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15BC34-473E-B372-0478-4381B09BF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57EE4-C04E-B843-BEA7-ECDF61FF729D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697726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18A07-A21C-BC60-F777-1977D310A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9B4677-E012-CED3-52ED-EDC8A9487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97F0B6-D6B2-3B2C-B164-B5DCBAFFDA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4C3935-C7F8-DE8F-FA6C-63C7A91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58631-FCB0-0248-A4D9-F33D6B5EE746}" type="datetimeFigureOut">
              <a:rPr lang="en-DE" smtClean="0"/>
              <a:t>24.03.24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A7FFEE-B084-89AC-26AB-A0D51A3C6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9D39E3-9E7F-2B68-879D-46CBC0206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57EE4-C04E-B843-BEA7-ECDF61FF729D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634141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AB17B-8327-790C-B3F2-DAD53D346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42DDDC-5060-7FE9-F2BF-60FF0C3591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646A3-0128-F102-63A8-0EA1D03B3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58631-FCB0-0248-A4D9-F33D6B5EE746}" type="datetimeFigureOut">
              <a:rPr lang="en-DE" smtClean="0"/>
              <a:t>24.03.24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C289BF-3590-31F2-3838-4907F57C9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AE77FD-DD81-4ECF-5B64-B83E2DA79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57EE4-C04E-B843-BEA7-ECDF61FF729D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019578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336C19-121D-8D24-3E3D-CDB566134B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525A51-20A3-5656-95B4-F934E68497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CA3598-11B8-429D-329B-C9D6FC021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58631-FCB0-0248-A4D9-F33D6B5EE746}" type="datetimeFigureOut">
              <a:rPr lang="en-DE" smtClean="0"/>
              <a:t>24.03.24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6C896D-9054-4E89-FD1C-844615166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8509-8377-ABE8-089D-25635DC0E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57EE4-C04E-B843-BEA7-ECDF61FF729D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039319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BAFDED-9F4A-442E-D587-6B0DB2BD6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B5C101-2633-9CEF-7448-A768D6DF45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A68587-801A-1BE3-C8CF-481FB00C91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858631-FCB0-0248-A4D9-F33D6B5EE746}" type="datetimeFigureOut">
              <a:rPr lang="en-DE" smtClean="0"/>
              <a:t>24.03.24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ADA22-E31A-0B52-02F2-2BD46C59F6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B78115-8646-56F0-AC28-C792FB340C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F57EE4-C04E-B843-BEA7-ECDF61FF729D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239416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7/978-3-662-59466-7_3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s://creativecommons.org/licenses/by-sa/4.0" TargetMode="External"/><Relationship Id="rId4" Type="http://schemas.openxmlformats.org/officeDocument/2006/relationships/hyperlink" Target="https://s-ink.org/science-communication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C8098-1AC7-9182-002F-2F1FE18A57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947ABC-3AF1-A55A-FA3F-EB0150EC4B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DE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E4C0974-1EC4-B5E5-2CBD-4B99AB784C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8" b="52246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4A00AA-2FAC-3E03-A5B7-C7840D65C99F}"/>
              </a:ext>
            </a:extLst>
          </p:cNvPr>
          <p:cNvSpPr txBox="1"/>
          <p:nvPr/>
        </p:nvSpPr>
        <p:spPr>
          <a:xfrm>
            <a:off x="8953500" y="4950807"/>
            <a:ext cx="2667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DE" sz="3200" b="1" dirty="0">
                <a:highlight>
                  <a:srgbClr val="FFFF00"/>
                </a:highlight>
                <a:latin typeface="Plus Jakarta Sans SemiBold" pitchFamily="2" charset="77"/>
                <a:cs typeface="Plus Jakarta Sans SemiBold" pitchFamily="2" charset="77"/>
              </a:rPr>
              <a:t>Kamis, </a:t>
            </a:r>
          </a:p>
          <a:p>
            <a:pPr algn="r"/>
            <a:r>
              <a:rPr lang="en-DE" sz="3200" b="1" dirty="0">
                <a:highlight>
                  <a:srgbClr val="FFFF00"/>
                </a:highlight>
                <a:latin typeface="Plus Jakarta Sans SemiBold" pitchFamily="2" charset="77"/>
                <a:cs typeface="Plus Jakarta Sans SemiBold" pitchFamily="2" charset="77"/>
              </a:rPr>
              <a:t>21 Maret 2024</a:t>
            </a:r>
          </a:p>
        </p:txBody>
      </p:sp>
    </p:spTree>
    <p:extLst>
      <p:ext uri="{BB962C8B-B14F-4D97-AF65-F5344CB8AC3E}">
        <p14:creationId xmlns:p14="http://schemas.microsoft.com/office/powerpoint/2010/main" val="3068334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ED2FE-AA15-E94E-8E69-7158A9CC4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DE" dirty="0">
                <a:highlight>
                  <a:srgbClr val="FFFF00"/>
                </a:highlight>
                <a:cs typeface="Plus Jakarta Sans" pitchFamily="2" charset="77"/>
              </a:rPr>
              <a:t>Agenda Kita Sore Ini…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5B224-5740-3F53-C47F-50D40FB1ED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dirty="0">
                <a:cs typeface="Plus Jakarta Sans" pitchFamily="2" charset="77"/>
              </a:rPr>
              <a:t>TL;DR</a:t>
            </a:r>
            <a:r>
              <a:rPr lang="en-GB" u="none" strike="noStrike" dirty="0">
                <a:effectLst/>
                <a:cs typeface="Plus Jakarta Sans" pitchFamily="2" charset="77"/>
              </a:rPr>
              <a:t> IDSCL</a:t>
            </a:r>
          </a:p>
          <a:p>
            <a:r>
              <a:rPr lang="en-GB" u="none" strike="noStrike" dirty="0">
                <a:effectLst/>
                <a:cs typeface="Plus Jakarta Sans" pitchFamily="2" charset="77"/>
              </a:rPr>
              <a:t>⁠⁠</a:t>
            </a:r>
            <a:r>
              <a:rPr lang="en-GB" u="none" strike="noStrike" dirty="0" err="1">
                <a:effectLst/>
                <a:cs typeface="Plus Jakarta Sans" pitchFamily="2" charset="77"/>
              </a:rPr>
              <a:t>Perkenalan</a:t>
            </a:r>
            <a:endParaRPr lang="en-GB" u="none" strike="noStrike" dirty="0">
              <a:effectLst/>
              <a:cs typeface="Plus Jakarta Sans" pitchFamily="2" charset="77"/>
            </a:endParaRPr>
          </a:p>
          <a:p>
            <a:r>
              <a:rPr lang="en-GB" i="1" u="none" strike="noStrike" dirty="0">
                <a:effectLst/>
                <a:cs typeface="Plus Jakarta Sans" pitchFamily="2" charset="77"/>
              </a:rPr>
              <a:t>Breakout Room </a:t>
            </a:r>
            <a:r>
              <a:rPr lang="en-GB" u="none" strike="noStrike" dirty="0">
                <a:effectLst/>
                <a:cs typeface="Plus Jakarta Sans" pitchFamily="2" charset="77"/>
              </a:rPr>
              <a:t>(~15 </a:t>
            </a:r>
            <a:r>
              <a:rPr lang="en-GB" u="none" strike="noStrike" dirty="0" err="1">
                <a:effectLst/>
                <a:cs typeface="Plus Jakarta Sans" pitchFamily="2" charset="77"/>
              </a:rPr>
              <a:t>menit</a:t>
            </a:r>
            <a:r>
              <a:rPr lang="en-GB" u="none" strike="noStrike" dirty="0">
                <a:effectLst/>
                <a:cs typeface="Plus Jakarta Sans" pitchFamily="2" charset="77"/>
              </a:rPr>
              <a:t>) </a:t>
            </a:r>
          </a:p>
          <a:p>
            <a:r>
              <a:rPr lang="en-GB" u="none" strike="noStrike" dirty="0">
                <a:effectLst/>
                <a:cs typeface="Plus Jakarta Sans" pitchFamily="2" charset="77"/>
              </a:rPr>
              <a:t>⁠⁠</a:t>
            </a:r>
            <a:r>
              <a:rPr lang="en-GB" i="1" u="none" strike="noStrike" dirty="0">
                <a:effectLst/>
                <a:cs typeface="Plus Jakarta Sans" pitchFamily="2" charset="77"/>
              </a:rPr>
              <a:t>Sharing</a:t>
            </a:r>
          </a:p>
          <a:p>
            <a:r>
              <a:rPr lang="en-GB" u="none" strike="noStrike" dirty="0">
                <a:effectLst/>
                <a:cs typeface="Plus Jakarta Sans" pitchFamily="2" charset="77"/>
              </a:rPr>
              <a:t>⁠⁠</a:t>
            </a:r>
            <a:r>
              <a:rPr lang="en-GB" i="1" u="none" strike="noStrike" dirty="0">
                <a:effectLst/>
                <a:cs typeface="Plus Jakarta Sans" pitchFamily="2" charset="77"/>
              </a:rPr>
              <a:t>Wrap Up</a:t>
            </a:r>
            <a:br>
              <a:rPr lang="en-GB" dirty="0">
                <a:effectLst/>
                <a:cs typeface="Plus Jakarta Sans" pitchFamily="2" charset="77"/>
              </a:rPr>
            </a:br>
            <a:br>
              <a:rPr lang="en-GB" dirty="0">
                <a:effectLst/>
                <a:cs typeface="Plus Jakarta Sans" pitchFamily="2" charset="77"/>
              </a:rPr>
            </a:br>
            <a:endParaRPr lang="en-DE" dirty="0">
              <a:cs typeface="Plus Jakarta Sans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0CB359-6CD6-3112-ED32-B3C30894DC99}"/>
              </a:ext>
            </a:extLst>
          </p:cNvPr>
          <p:cNvSpPr txBox="1"/>
          <p:nvPr/>
        </p:nvSpPr>
        <p:spPr>
          <a:xfrm>
            <a:off x="114300" y="6534150"/>
            <a:ext cx="6096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dirty="0">
                <a:effectLst/>
                <a:highlight>
                  <a:srgbClr val="FFFF00"/>
                </a:highlight>
                <a:cs typeface="Plus Jakarta Sans SemiBold" pitchFamily="2" charset="77"/>
              </a:rPr>
              <a:t>TL;DR Too Long; Didn't Read.</a:t>
            </a:r>
            <a:endParaRPr lang="en-DE" sz="8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980342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F434D543-3466-466A-F98D-36B5ED79E7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5"/>
          <a:stretch/>
        </p:blipFill>
        <p:spPr bwMode="auto">
          <a:xfrm>
            <a:off x="6660936" y="1455204"/>
            <a:ext cx="4064213" cy="3863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1C2F28F-D4E2-DD22-EB5F-C7A2B71BBEFE}"/>
              </a:ext>
            </a:extLst>
          </p:cNvPr>
          <p:cNvSpPr txBox="1"/>
          <p:nvPr/>
        </p:nvSpPr>
        <p:spPr>
          <a:xfrm>
            <a:off x="6660936" y="5517632"/>
            <a:ext cx="4853084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1200"/>
              </a:spcAft>
            </a:pPr>
            <a:r>
              <a:rPr lang="en-GB" sz="900" b="0" i="0" u="none" strike="noStrike" dirty="0" err="1">
                <a:effectLst/>
                <a:highlight>
                  <a:srgbClr val="FFFFFF"/>
                </a:highlight>
                <a:latin typeface="+mj-lt"/>
              </a:rPr>
              <a:t>Könneker</a:t>
            </a:r>
            <a:r>
              <a:rPr lang="en-GB" sz="900" b="0" i="0" u="none" strike="noStrike" dirty="0">
                <a:effectLst/>
                <a:highlight>
                  <a:srgbClr val="FFFFFF"/>
                </a:highlight>
                <a:latin typeface="+mj-lt"/>
              </a:rPr>
              <a:t>, C. (2020). </a:t>
            </a:r>
            <a:r>
              <a:rPr lang="en-GB" sz="900" b="0" i="0" u="none" strike="noStrike" dirty="0" err="1">
                <a:effectLst/>
                <a:highlight>
                  <a:srgbClr val="FFFFFF"/>
                </a:highlight>
                <a:latin typeface="+mj-lt"/>
              </a:rPr>
              <a:t>Wissenschaftskommunikation</a:t>
            </a:r>
            <a:r>
              <a:rPr lang="en-GB" sz="900" b="0" i="0" u="none" strike="noStrike" dirty="0">
                <a:effectLst/>
                <a:highlight>
                  <a:srgbClr val="FFFFFF"/>
                </a:highlight>
                <a:latin typeface="+mj-lt"/>
              </a:rPr>
              <a:t> und Social Media: Neue </a:t>
            </a:r>
            <a:r>
              <a:rPr lang="en-GB" sz="900" b="0" i="0" u="none" strike="noStrike" dirty="0" err="1">
                <a:effectLst/>
                <a:highlight>
                  <a:srgbClr val="FFFFFF"/>
                </a:highlight>
                <a:latin typeface="+mj-lt"/>
              </a:rPr>
              <a:t>Akteure</a:t>
            </a:r>
            <a:r>
              <a:rPr lang="en-GB" sz="900" b="0" i="0" u="none" strike="noStrike" dirty="0">
                <a:effectLst/>
                <a:highlight>
                  <a:srgbClr val="FFFFFF"/>
                </a:highlight>
                <a:latin typeface="+mj-lt"/>
              </a:rPr>
              <a:t>, </a:t>
            </a:r>
            <a:r>
              <a:rPr lang="en-GB" sz="900" b="0" i="0" u="none" strike="noStrike" dirty="0" err="1">
                <a:effectLst/>
                <a:highlight>
                  <a:srgbClr val="FFFFFF"/>
                </a:highlight>
                <a:latin typeface="+mj-lt"/>
              </a:rPr>
              <a:t>Polarisierung</a:t>
            </a:r>
            <a:r>
              <a:rPr lang="en-GB" sz="900" b="0" i="0" u="none" strike="noStrike" dirty="0">
                <a:effectLst/>
                <a:highlight>
                  <a:srgbClr val="FFFFFF"/>
                </a:highlight>
                <a:latin typeface="+mj-lt"/>
              </a:rPr>
              <a:t> und </a:t>
            </a:r>
            <a:r>
              <a:rPr lang="en-GB" sz="900" b="0" i="0" u="none" strike="noStrike" dirty="0" err="1">
                <a:effectLst/>
                <a:highlight>
                  <a:srgbClr val="FFFFFF"/>
                </a:highlight>
                <a:latin typeface="+mj-lt"/>
              </a:rPr>
              <a:t>Vertrauen</a:t>
            </a:r>
            <a:r>
              <a:rPr lang="en-GB" sz="900" b="0" i="0" u="none" strike="noStrike" dirty="0">
                <a:effectLst/>
                <a:highlight>
                  <a:srgbClr val="FFFFFF"/>
                </a:highlight>
                <a:latin typeface="+mj-lt"/>
              </a:rPr>
              <a:t>. In J. </a:t>
            </a:r>
            <a:r>
              <a:rPr lang="en-GB" sz="900" b="0" i="0" u="none" strike="noStrike" dirty="0" err="1">
                <a:effectLst/>
                <a:highlight>
                  <a:srgbClr val="FFFFFF"/>
                </a:highlight>
                <a:latin typeface="+mj-lt"/>
              </a:rPr>
              <a:t>Schnurr</a:t>
            </a:r>
            <a:r>
              <a:rPr lang="en-GB" sz="900" b="0" i="0" u="none" strike="noStrike" dirty="0">
                <a:effectLst/>
                <a:highlight>
                  <a:srgbClr val="FFFFFF"/>
                </a:highlight>
                <a:latin typeface="+mj-lt"/>
              </a:rPr>
              <a:t> &amp; A. </a:t>
            </a:r>
            <a:r>
              <a:rPr lang="en-GB" sz="900" b="0" i="0" u="none" strike="noStrike" dirty="0" err="1">
                <a:effectLst/>
                <a:highlight>
                  <a:srgbClr val="FFFFFF"/>
                </a:highlight>
                <a:latin typeface="+mj-lt"/>
              </a:rPr>
              <a:t>Mäder</a:t>
            </a:r>
            <a:r>
              <a:rPr lang="en-GB" sz="900" b="0" i="0" u="none" strike="noStrike" dirty="0">
                <a:effectLst/>
                <a:highlight>
                  <a:srgbClr val="FFFFFF"/>
                </a:highlight>
                <a:latin typeface="+mj-lt"/>
              </a:rPr>
              <a:t> (Eds.), </a:t>
            </a:r>
            <a:r>
              <a:rPr lang="en-GB" sz="900" b="0" i="0" u="none" strike="noStrike" dirty="0" err="1">
                <a:effectLst/>
                <a:highlight>
                  <a:srgbClr val="FFFFFF"/>
                </a:highlight>
                <a:latin typeface="+mj-lt"/>
              </a:rPr>
              <a:t>Wissenschaft</a:t>
            </a:r>
            <a:r>
              <a:rPr lang="en-GB" sz="900" b="0" i="0" u="none" strike="noStrike" dirty="0">
                <a:effectLst/>
                <a:highlight>
                  <a:srgbClr val="FFFFFF"/>
                </a:highlight>
                <a:latin typeface="+mj-lt"/>
              </a:rPr>
              <a:t> und Gesellschaft: Ein </a:t>
            </a:r>
            <a:r>
              <a:rPr lang="en-GB" sz="900" b="0" i="0" u="none" strike="noStrike" dirty="0" err="1">
                <a:effectLst/>
                <a:highlight>
                  <a:srgbClr val="FFFFFF"/>
                </a:highlight>
                <a:latin typeface="+mj-lt"/>
              </a:rPr>
              <a:t>vertrauensvoller</a:t>
            </a:r>
            <a:r>
              <a:rPr lang="en-GB" sz="900" b="0" i="0" u="none" strike="noStrike" dirty="0">
                <a:effectLst/>
                <a:highlight>
                  <a:srgbClr val="FFFFFF"/>
                </a:highlight>
                <a:latin typeface="+mj-lt"/>
              </a:rPr>
              <a:t> Dialog: </a:t>
            </a:r>
            <a:r>
              <a:rPr lang="en-GB" sz="900" b="0" i="0" u="none" strike="noStrike" dirty="0" err="1">
                <a:effectLst/>
                <a:highlight>
                  <a:srgbClr val="FFFFFF"/>
                </a:highlight>
                <a:latin typeface="+mj-lt"/>
              </a:rPr>
              <a:t>Positionen</a:t>
            </a:r>
            <a:r>
              <a:rPr lang="en-GB" sz="900" b="0" i="0" u="none" strike="noStrike" dirty="0">
                <a:effectLst/>
                <a:highlight>
                  <a:srgbClr val="FFFFFF"/>
                </a:highlight>
                <a:latin typeface="+mj-lt"/>
              </a:rPr>
              <a:t> und </a:t>
            </a:r>
            <a:r>
              <a:rPr lang="en-GB" sz="900" b="0" i="0" u="none" strike="noStrike" dirty="0" err="1">
                <a:effectLst/>
                <a:highlight>
                  <a:srgbClr val="FFFFFF"/>
                </a:highlight>
                <a:latin typeface="+mj-lt"/>
              </a:rPr>
              <a:t>Perspektiven</a:t>
            </a:r>
            <a:r>
              <a:rPr lang="en-GB" sz="900" b="0" i="0" u="none" strike="noStrike" dirty="0">
                <a:effectLst/>
                <a:highlight>
                  <a:srgbClr val="FFFFFF"/>
                </a:highlight>
                <a:latin typeface="+mj-lt"/>
              </a:rPr>
              <a:t> der </a:t>
            </a:r>
            <a:r>
              <a:rPr lang="en-GB" sz="900" b="0" i="0" u="none" strike="noStrike" dirty="0" err="1">
                <a:effectLst/>
                <a:highlight>
                  <a:srgbClr val="FFFFFF"/>
                </a:highlight>
                <a:latin typeface="+mj-lt"/>
              </a:rPr>
              <a:t>Wissenschaftskommunikation</a:t>
            </a:r>
            <a:r>
              <a:rPr lang="en-GB" sz="900" b="0" i="0" u="none" strike="noStrike" dirty="0">
                <a:effectLst/>
                <a:highlight>
                  <a:srgbClr val="FFFFFF"/>
                </a:highlight>
                <a:latin typeface="+mj-lt"/>
              </a:rPr>
              <a:t> </a:t>
            </a:r>
            <a:r>
              <a:rPr lang="en-GB" sz="900" b="0" i="0" u="none" strike="noStrike" dirty="0" err="1">
                <a:effectLst/>
                <a:highlight>
                  <a:srgbClr val="FFFFFF"/>
                </a:highlight>
                <a:latin typeface="+mj-lt"/>
              </a:rPr>
              <a:t>heute</a:t>
            </a:r>
            <a:r>
              <a:rPr lang="en-GB" sz="900" b="0" i="0" u="none" strike="noStrike" dirty="0">
                <a:effectLst/>
                <a:highlight>
                  <a:srgbClr val="FFFFFF"/>
                </a:highlight>
                <a:latin typeface="+mj-lt"/>
              </a:rPr>
              <a:t> (pp. 25–47). Springer. </a:t>
            </a:r>
            <a:r>
              <a:rPr lang="en-GB" sz="900" b="0" i="0" u="sng" strike="noStrike" dirty="0">
                <a:solidFill>
                  <a:srgbClr val="467886"/>
                </a:solidFill>
                <a:effectLst/>
                <a:highlight>
                  <a:srgbClr val="FFFFFF"/>
                </a:highlight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https://doi.org/10.1007/978-3-662-59466-7_3</a:t>
            </a:r>
            <a:br>
              <a:rPr lang="en-GB" sz="900" b="0" i="0" u="none" strike="noStrike" dirty="0">
                <a:effectLst/>
                <a:highlight>
                  <a:srgbClr val="FFFFFF"/>
                </a:highlight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GB" sz="900" b="0" i="0" u="none" strike="noStrike" dirty="0">
                <a:effectLst/>
                <a:highlight>
                  <a:srgbClr val="FFFFFF"/>
                </a:highlight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GB" sz="900" b="0" i="0" u="none" strike="noStrike" dirty="0">
                <a:effectLst/>
                <a:highlight>
                  <a:srgbClr val="FFFFFF"/>
                </a:highlight>
                <a:latin typeface="+mj-lt"/>
              </a:rPr>
              <a:t>Image: Fabio </a:t>
            </a:r>
            <a:r>
              <a:rPr lang="en-GB" sz="900" b="0" i="0" u="none" strike="noStrike" dirty="0" err="1">
                <a:effectLst/>
                <a:highlight>
                  <a:srgbClr val="FFFFFF"/>
                </a:highlight>
                <a:latin typeface="+mj-lt"/>
              </a:rPr>
              <a:t>Crameri</a:t>
            </a:r>
            <a:r>
              <a:rPr lang="en-GB" sz="900" b="0" i="0" u="none" strike="noStrike" dirty="0">
                <a:effectLst/>
                <a:highlight>
                  <a:srgbClr val="FFFFFF"/>
                </a:highlight>
                <a:latin typeface="+mj-lt"/>
              </a:rPr>
              <a:t> and Lucía Pérez Díaz – s-</a:t>
            </a:r>
            <a:r>
              <a:rPr lang="en-GB" sz="900" b="0" i="0" u="none" strike="noStrike" dirty="0" err="1">
                <a:effectLst/>
                <a:highlight>
                  <a:srgbClr val="FFFFFF"/>
                </a:highlight>
                <a:latin typeface="+mj-lt"/>
              </a:rPr>
              <a:t>ink.org</a:t>
            </a:r>
            <a:r>
              <a:rPr lang="en-GB" sz="900" b="0" i="0" u="none" strike="noStrike" dirty="0">
                <a:effectLst/>
                <a:highlight>
                  <a:srgbClr val="FFFFFF"/>
                </a:highlight>
                <a:latin typeface="+mj-lt"/>
              </a:rPr>
              <a:t> online science graphics collection · Source site: </a:t>
            </a:r>
            <a:r>
              <a:rPr lang="en-GB" sz="900" b="0" i="0" u="sng" strike="noStrike" dirty="0">
                <a:effectLst/>
                <a:highlight>
                  <a:srgbClr val="FFFFFF"/>
                </a:highlight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https://s-ink.org/science-communication</a:t>
            </a:r>
            <a:r>
              <a:rPr lang="en-GB" sz="900" b="0" i="0" u="none" strike="noStrike" dirty="0">
                <a:effectLst/>
                <a:highlight>
                  <a:srgbClr val="FFFFFF"/>
                </a:highlight>
                <a:latin typeface="+mj-lt"/>
              </a:rPr>
              <a:t> </a:t>
            </a:r>
            <a:r>
              <a:rPr lang="en-GB" sz="900" b="0" i="0" u="sng" strike="noStrike" dirty="0">
                <a:effectLst/>
                <a:highlight>
                  <a:srgbClr val="FFFFFF"/>
                </a:highlight>
                <a:latin typeface="+mj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 4.0</a:t>
            </a:r>
            <a:endParaRPr lang="en-DE" sz="900" dirty="0">
              <a:latin typeface="+mj-lt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BC4E04D-3616-EAB3-33DC-BC0FA88C976F}"/>
              </a:ext>
            </a:extLst>
          </p:cNvPr>
          <p:cNvSpPr txBox="1">
            <a:spLocks/>
          </p:cNvSpPr>
          <p:nvPr/>
        </p:nvSpPr>
        <p:spPr>
          <a:xfrm>
            <a:off x="623497" y="102986"/>
            <a:ext cx="1814903" cy="9063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DE" b="1" dirty="0">
                <a:cs typeface="Plus Jakarta Sans SemiBold" pitchFamily="2" charset="77"/>
              </a:rPr>
              <a:t>TL;DR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CF2288-7364-3194-F023-70FB27B4E77A}"/>
              </a:ext>
            </a:extLst>
          </p:cNvPr>
          <p:cNvSpPr txBox="1"/>
          <p:nvPr/>
        </p:nvSpPr>
        <p:spPr>
          <a:xfrm>
            <a:off x="565150" y="2228671"/>
            <a:ext cx="45275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 err="1">
                <a:solidFill>
                  <a:srgbClr val="1D1E1E"/>
                </a:solidFill>
                <a:effectLst/>
                <a:highlight>
                  <a:srgbClr val="FFFFFF"/>
                </a:highlight>
                <a:latin typeface="+mj-lt"/>
              </a:rPr>
              <a:t>Laboratorium</a:t>
            </a:r>
            <a:r>
              <a:rPr lang="en-GB" b="0" i="0" dirty="0">
                <a:solidFill>
                  <a:srgbClr val="1D1E1E"/>
                </a:solidFill>
                <a:effectLst/>
                <a:highlight>
                  <a:srgbClr val="FFFFFF"/>
                </a:highlight>
                <a:latin typeface="+mj-lt"/>
              </a:rPr>
              <a:t> </a:t>
            </a:r>
            <a:r>
              <a:rPr lang="en-GB" b="0" i="0" dirty="0" err="1">
                <a:solidFill>
                  <a:srgbClr val="1D1E1E"/>
                </a:solidFill>
                <a:effectLst/>
                <a:highlight>
                  <a:srgbClr val="FFFFFF"/>
                </a:highlight>
                <a:latin typeface="+mj-lt"/>
              </a:rPr>
              <a:t>komunikasi</a:t>
            </a:r>
            <a:r>
              <a:rPr lang="en-GB" b="0" i="0" dirty="0">
                <a:solidFill>
                  <a:srgbClr val="1D1E1E"/>
                </a:solidFill>
                <a:effectLst/>
                <a:highlight>
                  <a:srgbClr val="FFFFFF"/>
                </a:highlight>
                <a:latin typeface="+mj-lt"/>
              </a:rPr>
              <a:t> sains </a:t>
            </a:r>
            <a:r>
              <a:rPr lang="en-GB" b="0" i="0" dirty="0" err="1">
                <a:solidFill>
                  <a:srgbClr val="1D1E1E"/>
                </a:solidFill>
                <a:effectLst/>
                <a:highlight>
                  <a:srgbClr val="FFFFFF"/>
                </a:highlight>
                <a:latin typeface="+mj-lt"/>
              </a:rPr>
              <a:t>untuk</a:t>
            </a:r>
            <a:r>
              <a:rPr lang="en-GB" b="0" i="0" dirty="0">
                <a:solidFill>
                  <a:srgbClr val="1D1E1E"/>
                </a:solidFill>
                <a:effectLst/>
                <a:highlight>
                  <a:srgbClr val="FFFFFF"/>
                </a:highlight>
                <a:latin typeface="+mj-lt"/>
              </a:rPr>
              <a:t> </a:t>
            </a:r>
            <a:r>
              <a:rPr lang="en-GB" b="0" i="0" dirty="0" err="1">
                <a:solidFill>
                  <a:srgbClr val="1D1E1E"/>
                </a:solidFill>
                <a:effectLst/>
                <a:highlight>
                  <a:srgbClr val="FFFFFF"/>
                </a:highlight>
                <a:latin typeface="+mj-lt"/>
              </a:rPr>
              <a:t>penelitian</a:t>
            </a:r>
            <a:r>
              <a:rPr lang="en-GB" b="0" i="0" dirty="0">
                <a:solidFill>
                  <a:srgbClr val="1D1E1E"/>
                </a:solidFill>
                <a:effectLst/>
                <a:highlight>
                  <a:srgbClr val="FFFFFF"/>
                </a:highlight>
                <a:latin typeface="+mj-lt"/>
              </a:rPr>
              <a:t>, </a:t>
            </a:r>
            <a:r>
              <a:rPr lang="en-GB" b="0" i="0" dirty="0" err="1">
                <a:solidFill>
                  <a:srgbClr val="1D1E1E"/>
                </a:solidFill>
                <a:effectLst/>
                <a:highlight>
                  <a:srgbClr val="FFFFFF"/>
                </a:highlight>
                <a:latin typeface="+mj-lt"/>
              </a:rPr>
              <a:t>pengembangan</a:t>
            </a:r>
            <a:r>
              <a:rPr lang="en-GB" b="0" i="0" dirty="0">
                <a:solidFill>
                  <a:srgbClr val="1D1E1E"/>
                </a:solidFill>
                <a:effectLst/>
                <a:highlight>
                  <a:srgbClr val="FFFFFF"/>
                </a:highlight>
                <a:latin typeface="+mj-lt"/>
              </a:rPr>
              <a:t>, </a:t>
            </a:r>
            <a:r>
              <a:rPr lang="en-GB" b="0" i="0" dirty="0" err="1">
                <a:solidFill>
                  <a:srgbClr val="1D1E1E"/>
                </a:solidFill>
                <a:effectLst/>
                <a:highlight>
                  <a:srgbClr val="FFFFFF"/>
                </a:highlight>
                <a:latin typeface="+mj-lt"/>
              </a:rPr>
              <a:t>pelibatan</a:t>
            </a:r>
            <a:r>
              <a:rPr lang="en-GB" b="0" i="0" dirty="0">
                <a:solidFill>
                  <a:srgbClr val="1D1E1E"/>
                </a:solidFill>
                <a:effectLst/>
                <a:highlight>
                  <a:srgbClr val="FFFFFF"/>
                </a:highlight>
                <a:latin typeface="+mj-lt"/>
              </a:rPr>
              <a:t>, dan </a:t>
            </a:r>
            <a:r>
              <a:rPr lang="en-GB" b="0" i="0" dirty="0" err="1">
                <a:solidFill>
                  <a:srgbClr val="1D1E1E"/>
                </a:solidFill>
                <a:effectLst/>
                <a:highlight>
                  <a:srgbClr val="FFFFFF"/>
                </a:highlight>
                <a:latin typeface="+mj-lt"/>
              </a:rPr>
              <a:t>penjangkauan</a:t>
            </a:r>
            <a:r>
              <a:rPr lang="en-GB" b="0" i="0" dirty="0">
                <a:solidFill>
                  <a:srgbClr val="1D1E1E"/>
                </a:solidFill>
                <a:effectLst/>
                <a:highlight>
                  <a:srgbClr val="FFFFFF"/>
                </a:highlight>
                <a:latin typeface="+mj-lt"/>
              </a:rPr>
              <a:t> </a:t>
            </a:r>
            <a:r>
              <a:rPr lang="en-GB" b="0" i="0" dirty="0" err="1">
                <a:solidFill>
                  <a:srgbClr val="1D1E1E"/>
                </a:solidFill>
                <a:effectLst/>
                <a:highlight>
                  <a:srgbClr val="FFFFFF"/>
                </a:highlight>
                <a:latin typeface="+mj-lt"/>
              </a:rPr>
              <a:t>masyarakat</a:t>
            </a:r>
            <a:r>
              <a:rPr lang="en-GB" b="0" i="0" dirty="0">
                <a:solidFill>
                  <a:srgbClr val="1D1E1E"/>
                </a:solidFill>
                <a:effectLst/>
                <a:highlight>
                  <a:srgbClr val="FFFFFF"/>
                </a:highlight>
                <a:latin typeface="+mj-lt"/>
              </a:rPr>
              <a:t> </a:t>
            </a:r>
            <a:r>
              <a:rPr lang="en-GB" b="0" i="0" dirty="0" err="1">
                <a:solidFill>
                  <a:srgbClr val="1D1E1E"/>
                </a:solidFill>
                <a:effectLst/>
                <a:highlight>
                  <a:srgbClr val="FFFFFF"/>
                </a:highlight>
                <a:latin typeface="+mj-lt"/>
              </a:rPr>
              <a:t>dengan</a:t>
            </a:r>
            <a:r>
              <a:rPr lang="en-GB" b="0" i="0" dirty="0">
                <a:solidFill>
                  <a:srgbClr val="1D1E1E"/>
                </a:solidFill>
                <a:effectLst/>
                <a:highlight>
                  <a:srgbClr val="FFFFFF"/>
                </a:highlight>
                <a:latin typeface="+mj-lt"/>
              </a:rPr>
              <a:t> </a:t>
            </a:r>
            <a:r>
              <a:rPr lang="en-GB" b="0" i="0" dirty="0" err="1">
                <a:solidFill>
                  <a:srgbClr val="1D1E1E"/>
                </a:solidFill>
                <a:effectLst/>
                <a:highlight>
                  <a:srgbClr val="FFFFFF"/>
                </a:highlight>
                <a:latin typeface="+mj-lt"/>
              </a:rPr>
              <a:t>pendekatan</a:t>
            </a:r>
            <a:r>
              <a:rPr lang="en-GB" b="0" i="0" dirty="0">
                <a:solidFill>
                  <a:srgbClr val="1D1E1E"/>
                </a:solidFill>
                <a:effectLst/>
                <a:highlight>
                  <a:srgbClr val="FFFFFF"/>
                </a:highlight>
                <a:latin typeface="+mj-lt"/>
              </a:rPr>
              <a:t> inter-</a:t>
            </a:r>
            <a:r>
              <a:rPr lang="en-GB" b="0" i="0" dirty="0" err="1">
                <a:solidFill>
                  <a:srgbClr val="1D1E1E"/>
                </a:solidFill>
                <a:effectLst/>
                <a:highlight>
                  <a:srgbClr val="FFFFFF"/>
                </a:highlight>
                <a:latin typeface="+mj-lt"/>
              </a:rPr>
              <a:t>disiplin</a:t>
            </a:r>
            <a:r>
              <a:rPr lang="en-GB" b="0" i="0" dirty="0">
                <a:solidFill>
                  <a:srgbClr val="1D1E1E"/>
                </a:solidFill>
                <a:effectLst/>
                <a:highlight>
                  <a:srgbClr val="FFFFFF"/>
                </a:highlight>
                <a:latin typeface="+mj-lt"/>
              </a:rPr>
              <a:t> di Indonesia.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9CD88DF-27EC-B5BB-16F3-BBD9AC446E1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6800" b="24667"/>
          <a:stretch/>
        </p:blipFill>
        <p:spPr>
          <a:xfrm>
            <a:off x="623497" y="1333430"/>
            <a:ext cx="2255886" cy="86925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2C1DE56-B099-9BF4-C4F1-AEC6B27AF6DB}"/>
              </a:ext>
            </a:extLst>
          </p:cNvPr>
          <p:cNvSpPr txBox="1"/>
          <p:nvPr/>
        </p:nvSpPr>
        <p:spPr>
          <a:xfrm>
            <a:off x="2875140" y="3648492"/>
            <a:ext cx="307622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GB" dirty="0">
                <a:solidFill>
                  <a:srgbClr val="002060"/>
                </a:solidFill>
                <a:effectLst/>
                <a:highlight>
                  <a:srgbClr val="FFFFFF"/>
                </a:highlight>
                <a:latin typeface="+mj-lt"/>
                <a:cs typeface="Plus Jakarta Sans" pitchFamily="2" charset="77"/>
              </a:rPr>
            </a:br>
            <a:r>
              <a:rPr lang="en-GB" i="1" dirty="0">
                <a:solidFill>
                  <a:srgbClr val="002060"/>
                </a:solidFill>
                <a:effectLst/>
                <a:highlight>
                  <a:srgbClr val="FFFFFF"/>
                </a:highlight>
                <a:latin typeface="+mj-lt"/>
                <a:cs typeface="Plus Jakarta Sans" pitchFamily="2" charset="77"/>
              </a:rPr>
              <a:t>Public engagement; </a:t>
            </a:r>
          </a:p>
          <a:p>
            <a:r>
              <a:rPr lang="en-GB" i="1" dirty="0">
                <a:solidFill>
                  <a:srgbClr val="002060"/>
                </a:solidFill>
                <a:highlight>
                  <a:srgbClr val="FFFFFF"/>
                </a:highlight>
                <a:latin typeface="+mj-lt"/>
                <a:cs typeface="Plus Jakarta Sans" pitchFamily="2" charset="77"/>
              </a:rPr>
              <a:t>C</a:t>
            </a:r>
            <a:r>
              <a:rPr lang="en-GB" i="1" dirty="0">
                <a:solidFill>
                  <a:srgbClr val="002060"/>
                </a:solidFill>
                <a:effectLst/>
                <a:highlight>
                  <a:srgbClr val="FFFFFF"/>
                </a:highlight>
                <a:latin typeface="+mj-lt"/>
                <a:cs typeface="Plus Jakarta Sans" pitchFamily="2" charset="77"/>
              </a:rPr>
              <a:t>ollaborative; </a:t>
            </a:r>
          </a:p>
          <a:p>
            <a:r>
              <a:rPr lang="en-GB" i="1" dirty="0">
                <a:solidFill>
                  <a:srgbClr val="002060"/>
                </a:solidFill>
                <a:effectLst/>
                <a:highlight>
                  <a:srgbClr val="FFFFFF"/>
                </a:highlight>
                <a:latin typeface="+mj-lt"/>
                <a:cs typeface="Plus Jakarta Sans" pitchFamily="2" charset="77"/>
              </a:rPr>
              <a:t>Dialogue; </a:t>
            </a:r>
          </a:p>
          <a:p>
            <a:r>
              <a:rPr lang="en-GB" i="1" dirty="0">
                <a:solidFill>
                  <a:srgbClr val="002060"/>
                </a:solidFill>
                <a:effectLst/>
                <a:highlight>
                  <a:srgbClr val="FFFFFF"/>
                </a:highlight>
                <a:latin typeface="+mj-lt"/>
                <a:cs typeface="Plus Jakarta Sans" pitchFamily="2" charset="77"/>
              </a:rPr>
              <a:t>Inclusive</a:t>
            </a:r>
            <a:endParaRPr lang="en-DE" i="1" dirty="0">
              <a:solidFill>
                <a:srgbClr val="002060"/>
              </a:solidFill>
              <a:latin typeface="+mj-lt"/>
              <a:cs typeface="Plus Jakarta Sans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7BC3CD-7990-6AFA-5939-498143B46823}"/>
              </a:ext>
            </a:extLst>
          </p:cNvPr>
          <p:cNvSpPr txBox="1"/>
          <p:nvPr/>
        </p:nvSpPr>
        <p:spPr>
          <a:xfrm>
            <a:off x="623497" y="5550436"/>
            <a:ext cx="36881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E" sz="3600" b="1" dirty="0">
                <a:highlight>
                  <a:srgbClr val="FFFF00"/>
                </a:highlight>
                <a:latin typeface="+mj-lt"/>
              </a:rPr>
              <a:t>https://idscl.id/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EC24AE-BBD4-0390-EFEA-80E298A48124}"/>
              </a:ext>
            </a:extLst>
          </p:cNvPr>
          <p:cNvSpPr txBox="1"/>
          <p:nvPr/>
        </p:nvSpPr>
        <p:spPr>
          <a:xfrm>
            <a:off x="565150" y="3663634"/>
            <a:ext cx="271145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E" b="1" dirty="0">
                <a:latin typeface="+mj-lt"/>
                <a:cs typeface="Plus Jakarta Sans" pitchFamily="2" charset="77"/>
              </a:rPr>
              <a:t>Kata Kunci: </a:t>
            </a:r>
          </a:p>
          <a:p>
            <a:r>
              <a:rPr lang="en-DE" dirty="0">
                <a:latin typeface="+mj-lt"/>
                <a:cs typeface="Plus Jakarta Sans" pitchFamily="2" charset="77"/>
              </a:rPr>
              <a:t>Keterlibatan publik; </a:t>
            </a:r>
          </a:p>
          <a:p>
            <a:r>
              <a:rPr lang="en-DE" dirty="0">
                <a:latin typeface="+mj-lt"/>
                <a:cs typeface="Plus Jakarta Sans" pitchFamily="2" charset="77"/>
              </a:rPr>
              <a:t>Kolaboratif; </a:t>
            </a:r>
          </a:p>
          <a:p>
            <a:r>
              <a:rPr lang="en-DE" dirty="0">
                <a:latin typeface="+mj-lt"/>
                <a:cs typeface="Plus Jakarta Sans" pitchFamily="2" charset="77"/>
              </a:rPr>
              <a:t>Dialog; </a:t>
            </a:r>
          </a:p>
          <a:p>
            <a:r>
              <a:rPr lang="en-DE" dirty="0">
                <a:latin typeface="+mj-lt"/>
                <a:cs typeface="Plus Jakarta Sans" pitchFamily="2" charset="77"/>
              </a:rPr>
              <a:t>Inklusif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6ED5BE-0CCA-DACC-AB2E-D7E84D93BCAD}"/>
              </a:ext>
            </a:extLst>
          </p:cNvPr>
          <p:cNvSpPr txBox="1"/>
          <p:nvPr/>
        </p:nvSpPr>
        <p:spPr>
          <a:xfrm>
            <a:off x="7480087" y="931984"/>
            <a:ext cx="24259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E" sz="2800" b="1" dirty="0">
                <a:latin typeface="+mj-lt"/>
                <a:cs typeface="Plus Jakarta Sans" pitchFamily="2" charset="77"/>
              </a:rPr>
              <a:t>Framework:</a:t>
            </a:r>
          </a:p>
        </p:txBody>
      </p:sp>
    </p:spTree>
    <p:extLst>
      <p:ext uri="{BB962C8B-B14F-4D97-AF65-F5344CB8AC3E}">
        <p14:creationId xmlns:p14="http://schemas.microsoft.com/office/powerpoint/2010/main" val="246936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B456A-CD77-5F19-789C-BDE32FA0E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900" y="206636"/>
            <a:ext cx="9486900" cy="1325563"/>
          </a:xfrm>
        </p:spPr>
        <p:txBody>
          <a:bodyPr/>
          <a:lstStyle/>
          <a:p>
            <a:r>
              <a:rPr lang="en-DE" b="1" i="1" dirty="0">
                <a:cs typeface="Plus Jakarta Sans" pitchFamily="2" charset="77"/>
              </a:rPr>
              <a:t>Research di</a:t>
            </a:r>
            <a:r>
              <a:rPr lang="en-GB" b="1" i="1" dirty="0">
                <a:cs typeface="Plus Jakarta Sans" pitchFamily="2" charset="77"/>
              </a:rPr>
              <a:t>s</a:t>
            </a:r>
            <a:r>
              <a:rPr lang="en-DE" b="1" i="1" dirty="0">
                <a:cs typeface="Plus Jakarta Sans" pitchFamily="2" charset="77"/>
              </a:rPr>
              <a:t>ciplines influencing science communication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C69F7CC-C595-DF57-EB2A-84A49690CD5E}"/>
              </a:ext>
            </a:extLst>
          </p:cNvPr>
          <p:cNvGrpSpPr/>
          <p:nvPr/>
        </p:nvGrpSpPr>
        <p:grpSpPr>
          <a:xfrm>
            <a:off x="787228" y="1667372"/>
            <a:ext cx="4826000" cy="4081698"/>
            <a:chOff x="749128" y="2285146"/>
            <a:chExt cx="4826000" cy="4081698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0BCCC34-12FB-42C8-37B1-F546A7B61112}"/>
                </a:ext>
              </a:extLst>
            </p:cNvPr>
            <p:cNvSpPr>
              <a:spLocks/>
            </p:cNvSpPr>
            <p:nvPr/>
          </p:nvSpPr>
          <p:spPr>
            <a:xfrm>
              <a:off x="749128" y="2285146"/>
              <a:ext cx="2413000" cy="204084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66700" indent="-266700"/>
              <a:r>
                <a:rPr lang="en-DE" sz="1400" b="1" dirty="0">
                  <a:solidFill>
                    <a:srgbClr val="002060"/>
                  </a:solidFill>
                </a:rPr>
                <a:t>Natural</a:t>
              </a:r>
            </a:p>
            <a:p>
              <a:r>
                <a:rPr lang="en-DE" sz="1400" b="1" dirty="0">
                  <a:solidFill>
                    <a:srgbClr val="002060"/>
                  </a:solidFill>
                </a:rPr>
                <a:t>Sciences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E81F489-DC01-82E1-A5F5-F09CBB04FD20}"/>
                </a:ext>
              </a:extLst>
            </p:cNvPr>
            <p:cNvSpPr>
              <a:spLocks/>
            </p:cNvSpPr>
            <p:nvPr/>
          </p:nvSpPr>
          <p:spPr>
            <a:xfrm>
              <a:off x="3162128" y="2285146"/>
              <a:ext cx="2413000" cy="204084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DE" sz="1400" b="1" dirty="0">
                  <a:solidFill>
                    <a:srgbClr val="002060"/>
                  </a:solidFill>
                </a:rPr>
                <a:t>(Science) Education Sciences</a:t>
              </a:r>
              <a:br>
                <a:rPr lang="en-DE" sz="1400" b="1" dirty="0">
                  <a:solidFill>
                    <a:srgbClr val="002060"/>
                  </a:solidFill>
                </a:rPr>
              </a:br>
              <a:endParaRPr lang="en-DE" sz="1400" b="1" dirty="0">
                <a:solidFill>
                  <a:srgbClr val="002060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520AE58-E77D-B476-2F39-A6DF5A0D9ADC}"/>
                </a:ext>
              </a:extLst>
            </p:cNvPr>
            <p:cNvSpPr>
              <a:spLocks/>
            </p:cNvSpPr>
            <p:nvPr/>
          </p:nvSpPr>
          <p:spPr>
            <a:xfrm>
              <a:off x="3162128" y="4325995"/>
              <a:ext cx="2413000" cy="204084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DE" sz="1400" b="1" dirty="0">
                <a:solidFill>
                  <a:srgbClr val="002060"/>
                </a:solidFill>
              </a:endParaRPr>
            </a:p>
            <a:p>
              <a:pPr algn="r"/>
              <a:endParaRPr lang="en-DE" sz="1400" b="1" dirty="0">
                <a:solidFill>
                  <a:srgbClr val="002060"/>
                </a:solidFill>
              </a:endParaRPr>
            </a:p>
            <a:p>
              <a:pPr algn="r"/>
              <a:endParaRPr lang="en-DE" sz="1400" b="1" dirty="0">
                <a:solidFill>
                  <a:srgbClr val="002060"/>
                </a:solidFill>
              </a:endParaRPr>
            </a:p>
            <a:p>
              <a:pPr algn="r"/>
              <a:endParaRPr lang="en-DE" sz="1400" b="1" dirty="0">
                <a:solidFill>
                  <a:srgbClr val="002060"/>
                </a:solidFill>
              </a:endParaRPr>
            </a:p>
            <a:p>
              <a:pPr algn="r"/>
              <a:endParaRPr lang="en-DE" sz="1400" b="1" dirty="0">
                <a:solidFill>
                  <a:srgbClr val="002060"/>
                </a:solidFill>
              </a:endParaRPr>
            </a:p>
            <a:p>
              <a:pPr algn="r"/>
              <a:r>
                <a:rPr lang="en-DE" sz="1400" b="1" dirty="0">
                  <a:solidFill>
                    <a:srgbClr val="002060"/>
                  </a:solidFill>
                </a:rPr>
                <a:t>Communication </a:t>
              </a:r>
            </a:p>
            <a:p>
              <a:pPr algn="r"/>
              <a:r>
                <a:rPr lang="en-DE" sz="1400" b="1" dirty="0">
                  <a:solidFill>
                    <a:srgbClr val="002060"/>
                  </a:solidFill>
                </a:rPr>
                <a:t>Sciences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CD5F7E4-9F26-1854-2C0A-5854C440ED56}"/>
                </a:ext>
              </a:extLst>
            </p:cNvPr>
            <p:cNvSpPr>
              <a:spLocks/>
            </p:cNvSpPr>
            <p:nvPr/>
          </p:nvSpPr>
          <p:spPr>
            <a:xfrm>
              <a:off x="749128" y="4325995"/>
              <a:ext cx="2413000" cy="204084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DE" sz="1400" b="1" dirty="0">
                <a:solidFill>
                  <a:srgbClr val="002060"/>
                </a:solidFill>
              </a:endParaRPr>
            </a:p>
            <a:p>
              <a:endParaRPr lang="en-DE" sz="1400" b="1" dirty="0">
                <a:solidFill>
                  <a:srgbClr val="002060"/>
                </a:solidFill>
              </a:endParaRPr>
            </a:p>
            <a:p>
              <a:endParaRPr lang="en-DE" sz="1400" b="1" dirty="0">
                <a:solidFill>
                  <a:srgbClr val="002060"/>
                </a:solidFill>
              </a:endParaRPr>
            </a:p>
            <a:p>
              <a:endParaRPr lang="en-DE" sz="1400" b="1" dirty="0">
                <a:solidFill>
                  <a:srgbClr val="002060"/>
                </a:solidFill>
              </a:endParaRPr>
            </a:p>
            <a:p>
              <a:endParaRPr lang="en-DE" sz="1400" b="1" dirty="0">
                <a:solidFill>
                  <a:srgbClr val="002060"/>
                </a:solidFill>
              </a:endParaRPr>
            </a:p>
            <a:p>
              <a:endParaRPr lang="en-DE" sz="1400" b="1" dirty="0">
                <a:solidFill>
                  <a:srgbClr val="002060"/>
                </a:solidFill>
              </a:endParaRPr>
            </a:p>
            <a:p>
              <a:r>
                <a:rPr lang="en-DE" sz="1400" b="1" dirty="0">
                  <a:solidFill>
                    <a:srgbClr val="002060"/>
                  </a:solidFill>
                </a:rPr>
                <a:t>Social Science</a:t>
              </a:r>
              <a:br>
                <a:rPr lang="en-DE" sz="1400" b="1" dirty="0">
                  <a:solidFill>
                    <a:srgbClr val="002060"/>
                  </a:solidFill>
                </a:rPr>
              </a:br>
              <a:r>
                <a:rPr lang="en-DE" sz="1400" b="1" dirty="0">
                  <a:solidFill>
                    <a:srgbClr val="002060"/>
                  </a:solidFill>
                </a:rPr>
                <a:t>(Studies of science and technology)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2335B2C-E1E0-F188-A149-C16B1830DD56}"/>
                </a:ext>
              </a:extLst>
            </p:cNvPr>
            <p:cNvSpPr>
              <a:spLocks/>
            </p:cNvSpPr>
            <p:nvPr/>
          </p:nvSpPr>
          <p:spPr>
            <a:xfrm>
              <a:off x="1955628" y="3375585"/>
              <a:ext cx="2413000" cy="2040849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DE" sz="1400" b="1" dirty="0"/>
                <a:t>Science </a:t>
              </a:r>
            </a:p>
            <a:p>
              <a:pPr algn="ctr"/>
              <a:r>
                <a:rPr lang="en-DE" sz="1400" b="1" dirty="0"/>
                <a:t>Communication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E9E5C7AF-C711-BFA6-FA28-C3A9B015C23F}"/>
              </a:ext>
            </a:extLst>
          </p:cNvPr>
          <p:cNvSpPr txBox="1"/>
          <p:nvPr/>
        </p:nvSpPr>
        <p:spPr>
          <a:xfrm>
            <a:off x="5930900" y="4579519"/>
            <a:ext cx="441265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Mulder, H. A. J., </a:t>
            </a:r>
            <a:r>
              <a:rPr lang="en-GB" sz="1400" dirty="0" err="1"/>
              <a:t>Longnecker</a:t>
            </a:r>
            <a:r>
              <a:rPr lang="en-GB" sz="1400" dirty="0"/>
              <a:t>, N., &amp; Davis, L. S. (2008). The State of Science Communication Programs at Universities Around the World. Science Communication, 30(2), 277-287. https://</a:t>
            </a:r>
            <a:r>
              <a:rPr lang="en-GB" sz="1400" dirty="0" err="1"/>
              <a:t>doi.org</a:t>
            </a:r>
            <a:r>
              <a:rPr lang="en-GB" sz="1400" dirty="0"/>
              <a:t>/10.1177/1075547008324878</a:t>
            </a:r>
            <a:endParaRPr lang="en-DE" sz="1400" dirty="0"/>
          </a:p>
        </p:txBody>
      </p:sp>
    </p:spTree>
    <p:extLst>
      <p:ext uri="{BB962C8B-B14F-4D97-AF65-F5344CB8AC3E}">
        <p14:creationId xmlns:p14="http://schemas.microsoft.com/office/powerpoint/2010/main" val="1855413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48EC6-80BA-50D7-DED6-2CA622F9B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74018"/>
            <a:ext cx="10515600" cy="1069182"/>
          </a:xfrm>
        </p:spPr>
        <p:txBody>
          <a:bodyPr>
            <a:normAutofit/>
          </a:bodyPr>
          <a:lstStyle/>
          <a:p>
            <a:pPr algn="ctr"/>
            <a:r>
              <a:rPr lang="en-DE" sz="6000" dirty="0"/>
              <a:t>Perkenalan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1C962D-713C-066D-9316-B9ED206C5B90}"/>
              </a:ext>
            </a:extLst>
          </p:cNvPr>
          <p:cNvSpPr txBox="1"/>
          <p:nvPr/>
        </p:nvSpPr>
        <p:spPr>
          <a:xfrm>
            <a:off x="2908300" y="499931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ui-sans-serif"/>
              </a:rPr>
              <a:t>https://</a:t>
            </a:r>
            <a:r>
              <a:rPr lang="en-GB" b="0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ui-sans-serif"/>
              </a:rPr>
              <a:t>s.id</a:t>
            </a:r>
            <a:r>
              <a:rPr lang="en-GB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ui-sans-serif"/>
              </a:rPr>
              <a:t>/</a:t>
            </a:r>
            <a:r>
              <a:rPr lang="en-GB" b="0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ui-sans-serif"/>
              </a:rPr>
              <a:t>jejaring-idscl</a:t>
            </a:r>
            <a:endParaRPr lang="en-DE" dirty="0">
              <a:highlight>
                <a:srgbClr val="FFFF00"/>
              </a:highligh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1D53CE-EC2F-89C2-3AAC-8EAC94D84B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5550" y="2907784"/>
            <a:ext cx="1841500" cy="184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366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48EC6-80BA-50D7-DED6-2CA622F9B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2224882"/>
          </a:xfrm>
        </p:spPr>
        <p:txBody>
          <a:bodyPr>
            <a:normAutofit/>
          </a:bodyPr>
          <a:lstStyle/>
          <a:p>
            <a:pPr algn="ctr"/>
            <a:r>
              <a:rPr lang="en-DE" sz="6000" dirty="0"/>
              <a:t>Breakout Session </a:t>
            </a:r>
            <a:br>
              <a:rPr lang="en-DE" sz="6000" dirty="0"/>
            </a:br>
            <a:r>
              <a:rPr lang="en-DE" sz="6000" dirty="0"/>
              <a:t>(‘15)</a:t>
            </a:r>
          </a:p>
        </p:txBody>
      </p:sp>
    </p:spTree>
    <p:extLst>
      <p:ext uri="{BB962C8B-B14F-4D97-AF65-F5344CB8AC3E}">
        <p14:creationId xmlns:p14="http://schemas.microsoft.com/office/powerpoint/2010/main" val="2467810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56AD3-2024-040F-CA44-11360E86D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63" y="128269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DE" sz="6000" dirty="0"/>
              <a:t>Sharing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8B21B42-0417-CFAF-A009-2762783736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5" t="16079" r="44881" b="53297"/>
          <a:stretch/>
        </p:blipFill>
        <p:spPr bwMode="auto">
          <a:xfrm>
            <a:off x="4093027" y="2441819"/>
            <a:ext cx="3463471" cy="286494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738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704E260-2898-2BBE-F8C2-33D187A47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100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DE" sz="6000" dirty="0"/>
              <a:t>Wrap Up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BB4565-FB73-804B-E8F3-7168EC395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3200" y="2766218"/>
            <a:ext cx="7772400" cy="135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37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14A78F6-617A-8A36-3128-45F12159430D}"/>
              </a:ext>
            </a:extLst>
          </p:cNvPr>
          <p:cNvSpPr txBox="1"/>
          <p:nvPr/>
        </p:nvSpPr>
        <p:spPr>
          <a:xfrm>
            <a:off x="5355771" y="324433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ui-sans-serif"/>
              </a:rPr>
              <a:t>https://</a:t>
            </a:r>
            <a:r>
              <a:rPr lang="en-GB" sz="3600" b="0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ui-sans-serif"/>
              </a:rPr>
              <a:t>s.id</a:t>
            </a:r>
            <a:r>
              <a:rPr lang="en-GB" sz="3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ui-sans-serif"/>
              </a:rPr>
              <a:t>/</a:t>
            </a:r>
            <a:r>
              <a:rPr lang="en-GB" sz="3600" b="0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ui-sans-serif"/>
              </a:rPr>
              <a:t>jejaring-idscl</a:t>
            </a:r>
            <a:endParaRPr lang="en-DE" sz="3600" dirty="0">
              <a:highlight>
                <a:srgbClr val="FFFF00"/>
              </a:highligh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9C2D40-145D-EDAB-14D1-A78CAB54F9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929" y="1096282"/>
            <a:ext cx="4665436" cy="466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044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144</TotalTime>
  <Words>279</Words>
  <Application>Microsoft Macintosh PowerPoint</Application>
  <PresentationFormat>Widescreen</PresentationFormat>
  <Paragraphs>50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Aptos</vt:lpstr>
      <vt:lpstr>Aptos Display</vt:lpstr>
      <vt:lpstr>Arial</vt:lpstr>
      <vt:lpstr>Plus Jakarta Sans</vt:lpstr>
      <vt:lpstr>Plus Jakarta Sans SemiBold</vt:lpstr>
      <vt:lpstr>ui-sans-serif</vt:lpstr>
      <vt:lpstr>Office Theme</vt:lpstr>
      <vt:lpstr>PowerPoint Presentation</vt:lpstr>
      <vt:lpstr>Agenda Kita Sore Ini…</vt:lpstr>
      <vt:lpstr>PowerPoint Presentation</vt:lpstr>
      <vt:lpstr>Research disciplines influencing science communication</vt:lpstr>
      <vt:lpstr>Perkenalan</vt:lpstr>
      <vt:lpstr>Breakout Session  (‘15)</vt:lpstr>
      <vt:lpstr>Sharing</vt:lpstr>
      <vt:lpstr>Wrap Up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AnonymousA</dc:creator>
  <cp:lastModifiedBy>AnonymousA</cp:lastModifiedBy>
  <cp:revision>6</cp:revision>
  <dcterms:created xsi:type="dcterms:W3CDTF">2024-03-20T13:26:22Z</dcterms:created>
  <dcterms:modified xsi:type="dcterms:W3CDTF">2024-03-24T14:51:14Z</dcterms:modified>
</cp:coreProperties>
</file>