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7" r:id="rId6"/>
    <p:sldId id="268" r:id="rId7"/>
    <p:sldId id="270" r:id="rId8"/>
    <p:sldId id="269" r:id="rId9"/>
    <p:sldId id="271" r:id="rId10"/>
    <p:sldId id="273" r:id="rId11"/>
    <p:sldId id="274" r:id="rId12"/>
    <p:sldId id="280" r:id="rId13"/>
    <p:sldId id="276" r:id="rId14"/>
    <p:sldId id="277" r:id="rId15"/>
    <p:sldId id="278" r:id="rId16"/>
    <p:sldId id="279" r:id="rId17"/>
    <p:sldId id="272" r:id="rId18"/>
    <p:sldId id="26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6"/>
  </p:normalViewPr>
  <p:slideViewPr>
    <p:cSldViewPr snapToGrid="0">
      <p:cViewPr varScale="1">
        <p:scale>
          <a:sx n="100" d="100"/>
          <a:sy n="100" d="100"/>
        </p:scale>
        <p:origin x="9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54224-A45D-6C46-A886-4D5700C878F5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2AF7D-A7ED-1B4C-A103-60E0BAB826FC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0438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2AF7D-A7ED-1B4C-A103-60E0BAB826FC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7787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07886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83297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7335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4971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5998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5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4864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533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77064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4819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8357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4B819-96D7-A346-8BB7-15B34D741521}" type="datetimeFigureOut">
              <a:rPr lang="en-DE" smtClean="0"/>
              <a:t>24.04.24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3D93C-0C77-8346-90FF-78F5E6E213F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837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fdora.org/read/read-the-declaration-bahasa-indonesia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idenmanifesto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oara.eu/app/uploads/2022/09/2022_07_19_rra_agreement_final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ara.eu/agreement/signatories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ara.eu/coalition/membership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dscl.id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dsclab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21B454-D9CC-4D9A-BB90-D0243B527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6AB4D-50E1-494A-A1FF-2E40CFD54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180" y="707900"/>
            <a:ext cx="11185930" cy="540016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BDCD4-2BAB-B88F-8E3A-7C4618E54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4156" y="1723488"/>
            <a:ext cx="6135934" cy="37406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4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Diskusi</a:t>
            </a:r>
            <a:r>
              <a:rPr lang="en-US" sz="44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:</a:t>
            </a:r>
            <a:br>
              <a:rPr lang="en-US" sz="44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</a:br>
            <a:r>
              <a:rPr lang="en-US" sz="40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Perkembangan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Asesmen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Riset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 dan </a:t>
            </a:r>
            <a:r>
              <a:rPr lang="en-US" sz="40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Keterbukaan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Informasi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Riset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  <a:t> Global</a:t>
            </a:r>
            <a:br>
              <a:rPr lang="en-US" sz="4400" b="1" kern="1200" dirty="0">
                <a:solidFill>
                  <a:schemeClr val="tx1"/>
                </a:solidFill>
                <a:effectLst/>
                <a:latin typeface="Plus Jakarta Sans" pitchFamily="2" charset="77"/>
                <a:cs typeface="Plus Jakarta Sans" pitchFamily="2" charset="77"/>
              </a:rPr>
            </a:br>
            <a:endParaRPr lang="en-US" sz="4400" b="1" kern="1200" dirty="0">
              <a:solidFill>
                <a:schemeClr val="tx1"/>
              </a:solidFill>
              <a:latin typeface="Plus Jakarta Sans" pitchFamily="2" charset="77"/>
              <a:cs typeface="Plus Jakarta Sans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32259-5D8A-8667-35B3-7D5208726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2779" y="4783536"/>
            <a:ext cx="2578625" cy="856283"/>
          </a:xfrm>
        </p:spPr>
        <p:txBody>
          <a:bodyPr>
            <a:normAutofit/>
          </a:bodyPr>
          <a:lstStyle/>
          <a:p>
            <a:pPr algn="r"/>
            <a:r>
              <a:rPr lang="en-DE" sz="2600" b="1" dirty="0"/>
              <a:t>Brownbag #3</a:t>
            </a:r>
            <a:br>
              <a:rPr lang="en-DE" sz="2600" b="1" dirty="0"/>
            </a:br>
            <a:r>
              <a:rPr lang="en-DE" sz="2600" dirty="0"/>
              <a:t>24 April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4AEDD5-3AD0-6E24-68A5-CBD390F6D0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99" b="24482"/>
          <a:stretch/>
        </p:blipFill>
        <p:spPr>
          <a:xfrm>
            <a:off x="8854565" y="1002217"/>
            <a:ext cx="2626839" cy="10722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601099-2485-F3ED-8437-0B411E89C42E}"/>
              </a:ext>
            </a:extLst>
          </p:cNvPr>
          <p:cNvSpPr txBox="1"/>
          <p:nvPr/>
        </p:nvSpPr>
        <p:spPr>
          <a:xfrm>
            <a:off x="1254156" y="4783536"/>
            <a:ext cx="73297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60604">
              <a:spcAft>
                <a:spcPts val="600"/>
              </a:spcAft>
            </a:pPr>
            <a:r>
              <a:rPr lang="en-GB" sz="2000" kern="1200" dirty="0">
                <a:solidFill>
                  <a:schemeClr val="tx1"/>
                </a:solidFill>
                <a:latin typeface="Plus Jakarta Sans Medium" pitchFamily="2" charset="77"/>
                <a:cs typeface="Plus Jakarta Sans Medium" pitchFamily="2" charset="77"/>
              </a:rPr>
              <a:t>Dari </a:t>
            </a:r>
            <a:r>
              <a:rPr lang="en-GB" sz="2000" kern="1200" dirty="0" err="1">
                <a:solidFill>
                  <a:schemeClr val="tx1"/>
                </a:solidFill>
                <a:latin typeface="Plus Jakarta Sans Medium" pitchFamily="2" charset="77"/>
                <a:cs typeface="Plus Jakarta Sans Medium" pitchFamily="2" charset="77"/>
              </a:rPr>
              <a:t>Deklarasi</a:t>
            </a:r>
            <a:r>
              <a:rPr lang="en-GB" sz="2000" kern="1200" dirty="0">
                <a:solidFill>
                  <a:schemeClr val="tx1"/>
                </a:solidFill>
                <a:latin typeface="Plus Jakarta Sans Medium" pitchFamily="2" charset="77"/>
                <a:cs typeface="Plus Jakarta Sans Medium" pitchFamily="2" charset="77"/>
              </a:rPr>
              <a:t> San Francisco/DORA 2012 </a:t>
            </a:r>
          </a:p>
          <a:p>
            <a:pPr defTabSz="260604">
              <a:spcAft>
                <a:spcPts val="600"/>
              </a:spcAft>
            </a:pPr>
            <a:r>
              <a:rPr lang="en-GB" sz="2000" dirty="0" err="1">
                <a:latin typeface="Plus Jakarta Sans Medium" pitchFamily="2" charset="77"/>
                <a:cs typeface="Plus Jakarta Sans Medium" pitchFamily="2" charset="77"/>
              </a:rPr>
              <a:t>Hingga</a:t>
            </a:r>
            <a:r>
              <a:rPr lang="en-GB" sz="2000" kern="1200" dirty="0">
                <a:solidFill>
                  <a:schemeClr val="tx1"/>
                </a:solidFill>
                <a:latin typeface="Plus Jakarta Sans Medium" pitchFamily="2" charset="77"/>
                <a:cs typeface="Plus Jakarta Sans Medium" pitchFamily="2" charset="77"/>
              </a:rPr>
              <a:t> </a:t>
            </a:r>
            <a:r>
              <a:rPr lang="en-GB" sz="2000" kern="1200" dirty="0" err="1">
                <a:solidFill>
                  <a:schemeClr val="tx1"/>
                </a:solidFill>
                <a:latin typeface="Plus Jakarta Sans Medium" pitchFamily="2" charset="77"/>
                <a:cs typeface="Plus Jakarta Sans Medium" pitchFamily="2" charset="77"/>
              </a:rPr>
              <a:t>Deklarasi</a:t>
            </a:r>
            <a:r>
              <a:rPr lang="en-GB" sz="2000" kern="1200" dirty="0">
                <a:solidFill>
                  <a:schemeClr val="tx1"/>
                </a:solidFill>
                <a:latin typeface="Plus Jakarta Sans Medium" pitchFamily="2" charset="77"/>
                <a:cs typeface="Plus Jakarta Sans Medium" pitchFamily="2" charset="77"/>
              </a:rPr>
              <a:t> Barcelona/DORI 2024</a:t>
            </a:r>
            <a:endParaRPr lang="en-DE" sz="4400" dirty="0">
              <a:latin typeface="Plus Jakarta Sans Medium" pitchFamily="2" charset="77"/>
              <a:cs typeface="Plus Jakarta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57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11FEDA-A3FA-66D9-5691-4143AF339C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04" b="30291"/>
          <a:stretch/>
        </p:blipFill>
        <p:spPr>
          <a:xfrm>
            <a:off x="20" y="461469"/>
            <a:ext cx="12191980" cy="593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8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A53F6-35A3-69DC-DEB1-0524A9E5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400" y="365125"/>
            <a:ext cx="7518400" cy="1325563"/>
          </a:xfrm>
        </p:spPr>
        <p:txBody>
          <a:bodyPr>
            <a:noAutofit/>
          </a:bodyPr>
          <a:lstStyle/>
          <a:p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San Francisco Declaration on Research Assessment/DORA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5CC7-2A87-3DA7-ACB2-1394821A8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5400" y="1825625"/>
            <a:ext cx="75184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Deklarasi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Penilaian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Riset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(DORA)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mengakui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adanya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kebutuhan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untuk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meningkatkan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cara-cara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yang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digunakan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oleh para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peneliti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dan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hasil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penelitian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ilmiah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untuk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dievaluasi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Gagasan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untuk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menulis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deklarasi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ini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dikembangkan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pada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tahun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2012 pada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Pertemuan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Tahunan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American Society for Cell Biology di San Francisco. </a:t>
            </a:r>
          </a:p>
          <a:p>
            <a:pPr>
              <a:lnSpc>
                <a:spcPct val="110000"/>
              </a:lnSpc>
            </a:pP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Deklarasi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ini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telah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menjadi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inisiatif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di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seluruh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dunia yang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mencakup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semua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disiplin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ilmu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dan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semua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pemangku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kepentingan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utama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termasuk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penyandang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dana,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penerbit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,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masyarakat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profesional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,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institusi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, dan </a:t>
            </a:r>
            <a:r>
              <a:rPr lang="en-GB" sz="2400" dirty="0" err="1">
                <a:latin typeface="PT Sans" panose="020B0503020203020204" pitchFamily="34" charset="77"/>
                <a:cs typeface="Plus Jakarta Sans" pitchFamily="2" charset="77"/>
              </a:rPr>
              <a:t>peneliti</a:t>
            </a:r>
            <a:r>
              <a:rPr lang="en-GB" sz="2400" dirty="0">
                <a:latin typeface="PT Sans" panose="020B0503020203020204" pitchFamily="34" charset="77"/>
                <a:cs typeface="Plus Jakarta Sans" pitchFamily="2" charset="77"/>
              </a:rPr>
              <a:t>.</a:t>
            </a:r>
          </a:p>
          <a:p>
            <a:pPr>
              <a:lnSpc>
                <a:spcPct val="110000"/>
              </a:lnSpc>
            </a:pPr>
            <a:endParaRPr lang="en-GB" sz="2400" dirty="0">
              <a:latin typeface="PT Sans" panose="020B0503020203020204" pitchFamily="34" charset="77"/>
              <a:cs typeface="Plus Jakarta Sans" pitchFamily="2" charset="77"/>
            </a:endParaRPr>
          </a:p>
          <a:p>
            <a:pPr>
              <a:lnSpc>
                <a:spcPct val="110000"/>
              </a:lnSpc>
            </a:pPr>
            <a:endParaRPr lang="en-DE" sz="2400" dirty="0">
              <a:latin typeface="PT Sans" panose="020B0503020203020204" pitchFamily="34" charset="77"/>
              <a:cs typeface="Plus Jakarta Sans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F3E392-B3A2-C5BB-B35B-9D92CF0699B3}"/>
              </a:ext>
            </a:extLst>
          </p:cNvPr>
          <p:cNvGrpSpPr/>
          <p:nvPr/>
        </p:nvGrpSpPr>
        <p:grpSpPr>
          <a:xfrm>
            <a:off x="901700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DC47E552-0747-E7B4-BF63-CA783AC72206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2012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D3D124-C591-4AFF-F2FC-43CFA4645C9C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B0A9997-341C-AA01-6593-9E9BCF83608C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257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9122-921D-69C1-D9B0-5618D575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900" y="284955"/>
            <a:ext cx="7569200" cy="1325563"/>
          </a:xfrm>
        </p:spPr>
        <p:txBody>
          <a:bodyPr/>
          <a:lstStyle/>
          <a:p>
            <a:r>
              <a:rPr lang="en-DE" b="1" dirty="0">
                <a:latin typeface="Plus Jakarta Sans" pitchFamily="2" charset="77"/>
                <a:cs typeface="Plus Jakarta Sans" pitchFamily="2" charset="77"/>
              </a:rPr>
              <a:t>Isi DORA: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50515-3F7D-F96F-BDE9-BC450480E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5700" y="1558925"/>
            <a:ext cx="7975600" cy="4351338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erlunya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menghilangkan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metrik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jurnal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(journal-based metrics),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ampak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urnal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(Impact Factors/IF)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pertimbangan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pendanaan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pemilihan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peningkatan</a:t>
            </a:r>
            <a:r>
              <a:rPr lang="en-GB" dirty="0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dirty="0" err="1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promosi</a:t>
            </a:r>
            <a:r>
              <a:rPr lang="en-GB" dirty="0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erlunya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menilai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isinya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bukan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jurnal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di mana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diterbitkan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53535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erlunya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memanfaatkan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peluang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disediakan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publikasi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daring (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melonggarkan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batasan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kata,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gambar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bagan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referensi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artikel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; dan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menggali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indikator-indikator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mencerminkan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signifikan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dirty="0" err="1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lang="en-GB" dirty="0">
                <a:solidFill>
                  <a:srgbClr val="53535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20000"/>
              </a:lnSpc>
            </a:pPr>
            <a:endParaRPr lang="en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AA0ADE7-89A0-416E-D50F-8D49F3A64FF7}"/>
              </a:ext>
            </a:extLst>
          </p:cNvPr>
          <p:cNvGrpSpPr/>
          <p:nvPr/>
        </p:nvGrpSpPr>
        <p:grpSpPr>
          <a:xfrm>
            <a:off x="901700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67ECFE34-D0DC-6D25-21C0-BAF61BEE5EE2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2013</a:t>
              </a:r>
            </a:p>
            <a:p>
              <a:pPr algn="ctr"/>
              <a:r>
                <a:rPr lang="en-DE" sz="1600" b="1" dirty="0">
                  <a:latin typeface="Plus Jakarta Sans" pitchFamily="2" charset="77"/>
                  <a:cs typeface="Plus Jakarta Sans" pitchFamily="2" charset="77"/>
                </a:rPr>
                <a:t>May, 13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B54F30C-88B6-5DA1-64F4-72A2FDF04B1B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61A796-8FAD-8AB0-A588-439E0C61F07F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616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344A59-DCFE-2B20-964D-124F6997C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427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D1C93-2F29-BAB4-C88F-F8E4211878D4}"/>
              </a:ext>
            </a:extLst>
          </p:cNvPr>
          <p:cNvSpPr txBox="1"/>
          <p:nvPr/>
        </p:nvSpPr>
        <p:spPr>
          <a:xfrm>
            <a:off x="469900" y="5103363"/>
            <a:ext cx="5295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24.880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individu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dan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organisasi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di 167 negara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telah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menandatangani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DORA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hingga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saat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ini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.</a:t>
            </a:r>
          </a:p>
          <a:p>
            <a:pPr algn="l"/>
            <a:endParaRPr lang="en-GB" dirty="0">
              <a:solidFill>
                <a:srgbClr val="FFFFFF"/>
              </a:solidFill>
              <a:effectLst/>
              <a:highlight>
                <a:srgbClr val="000000"/>
              </a:highlight>
              <a:latin typeface="Plus Jakarta Sans" pitchFamily="2" charset="77"/>
              <a:cs typeface="Plus Jakarta Sa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07E34-465B-07E1-98EC-734BBFEBC5CC}"/>
              </a:ext>
            </a:extLst>
          </p:cNvPr>
          <p:cNvSpPr txBox="1"/>
          <p:nvPr/>
        </p:nvSpPr>
        <p:spPr>
          <a:xfrm>
            <a:off x="469900" y="5803050"/>
            <a:ext cx="280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FFFF"/>
                </a:solidFill>
                <a:effectLst/>
                <a:latin typeface="Plus Jakarta Sans" pitchFamily="2" charset="77"/>
                <a:cs typeface="Plus Jakarta Sans" pitchFamily="2" charset="77"/>
              </a:rPr>
              <a:t>Individu</a:t>
            </a:r>
            <a:r>
              <a:rPr lang="en-GB" dirty="0">
                <a:solidFill>
                  <a:srgbClr val="FFFFFF"/>
                </a:solidFill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dirty="0">
                <a:solidFill>
                  <a:srgbClr val="F37021"/>
                </a:solidFill>
                <a:effectLst/>
                <a:latin typeface="Plus Jakarta Sans" pitchFamily="2" charset="77"/>
                <a:cs typeface="Plus Jakarta Sans" pitchFamily="2" charset="77"/>
              </a:rPr>
              <a:t>(21706)</a:t>
            </a:r>
            <a:endParaRPr lang="en-GB" dirty="0">
              <a:solidFill>
                <a:srgbClr val="FFFFFF"/>
              </a:solidFill>
              <a:effectLst/>
              <a:latin typeface="Plus Jakarta Sans" pitchFamily="2" charset="77"/>
              <a:cs typeface="Plus Jakarta Sans" pitchFamily="2" charset="7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FFFF"/>
                </a:solidFill>
                <a:effectLst/>
                <a:latin typeface="Plus Jakarta Sans" pitchFamily="2" charset="77"/>
                <a:cs typeface="Plus Jakarta Sans" pitchFamily="2" charset="77"/>
              </a:rPr>
              <a:t>Organisasi</a:t>
            </a:r>
            <a:r>
              <a:rPr lang="en-GB" dirty="0">
                <a:solidFill>
                  <a:srgbClr val="FFFFFF"/>
                </a:solidFill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dirty="0">
                <a:solidFill>
                  <a:srgbClr val="F37021"/>
                </a:solidFill>
                <a:effectLst/>
                <a:latin typeface="Plus Jakarta Sans" pitchFamily="2" charset="77"/>
                <a:cs typeface="Plus Jakarta Sans" pitchFamily="2" charset="77"/>
              </a:rPr>
              <a:t>(3174)</a:t>
            </a:r>
            <a:endParaRPr lang="en-GB" dirty="0">
              <a:solidFill>
                <a:srgbClr val="FFFFFF"/>
              </a:solidFill>
              <a:effectLst/>
              <a:latin typeface="Plus Jakarta Sans" pitchFamily="2" charset="77"/>
              <a:cs typeface="Plus Jakarta Sa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7EE4A7-3DBA-BF40-C364-C9A477A48F9B}"/>
              </a:ext>
            </a:extLst>
          </p:cNvPr>
          <p:cNvSpPr txBox="1"/>
          <p:nvPr/>
        </p:nvSpPr>
        <p:spPr>
          <a:xfrm>
            <a:off x="9204452" y="1300229"/>
            <a:ext cx="298602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Indonesia:</a:t>
            </a:r>
            <a:b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</a:b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40 </a:t>
            </a:r>
            <a:r>
              <a:rPr lang="en-GB" dirty="0" err="1">
                <a:solidFill>
                  <a:srgbClr val="FFFFFF"/>
                </a:solidFill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o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rganisasi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dan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sekurangnya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14 </a:t>
            </a:r>
            <a:r>
              <a:rPr lang="en-GB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individu</a:t>
            </a:r>
            <a: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*</a:t>
            </a:r>
            <a:b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</a:br>
            <a:r>
              <a:rPr lang="en-GB" sz="100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*</a:t>
            </a:r>
            <a:r>
              <a:rPr lang="en-GB" sz="1000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Tidak</a:t>
            </a:r>
            <a:r>
              <a:rPr lang="en-GB" sz="100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1000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termasuk</a:t>
            </a:r>
            <a:r>
              <a:rPr lang="en-GB" sz="100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1000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individu</a:t>
            </a:r>
            <a:r>
              <a:rPr lang="en-GB" sz="100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1000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berafiliasi</a:t>
            </a:r>
            <a:r>
              <a:rPr lang="en-GB" sz="100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 </a:t>
            </a:r>
            <a:r>
              <a:rPr lang="en-GB" sz="1000" dirty="0" err="1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dengan</a:t>
            </a:r>
            <a:r>
              <a:rPr lang="en-GB" sz="100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  <a:t> universitas</a:t>
            </a:r>
            <a:br>
              <a:rPr lang="en-GB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Plus Jakarta Sans" pitchFamily="2" charset="77"/>
                <a:cs typeface="Plus Jakarta Sans" pitchFamily="2" charset="77"/>
              </a:rPr>
            </a:br>
            <a:endParaRPr lang="en-GB" dirty="0">
              <a:solidFill>
                <a:srgbClr val="FFFFFF"/>
              </a:solidFill>
              <a:effectLst/>
              <a:highlight>
                <a:srgbClr val="000000"/>
              </a:highlight>
              <a:latin typeface="Plus Jakarta Sans" pitchFamily="2" charset="77"/>
              <a:cs typeface="Plus Jakarta Sans" pitchFamily="2" charset="77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DE06D5B-478F-1886-AC8C-58C9BE408F2B}"/>
              </a:ext>
            </a:extLst>
          </p:cNvPr>
          <p:cNvSpPr/>
          <p:nvPr/>
        </p:nvSpPr>
        <p:spPr>
          <a:xfrm>
            <a:off x="8918702" y="4216400"/>
            <a:ext cx="571500" cy="5842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8AF086C-98C4-56B8-8999-BCEC23AD5036}"/>
              </a:ext>
            </a:extLst>
          </p:cNvPr>
          <p:cNvCxnSpPr>
            <a:cxnSpLocks/>
            <a:stCxn id="21" idx="0"/>
            <a:endCxn id="20" idx="1"/>
          </p:cNvCxnSpPr>
          <p:nvPr/>
        </p:nvCxnSpPr>
        <p:spPr>
          <a:xfrm flipV="1">
            <a:off x="9204452" y="2286817"/>
            <a:ext cx="0" cy="19295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476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FA0D9-4300-9733-D3C9-80B10723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7265"/>
            <a:ext cx="2959100" cy="2547257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This is a translation of the DORA text at https://</a:t>
            </a:r>
            <a:r>
              <a:rPr lang="en-US" sz="1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sfdora.org</a:t>
            </a:r>
            <a: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/read,</a:t>
            </a:r>
            <a:b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contributed by Eric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Kunto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Aribowo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Mezia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Kemala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Sari, Surya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Darma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Hamonangan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Juneman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Abraham, and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Dasapta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Erwin </a:t>
            </a:r>
            <a:r>
              <a:rPr lang="en-US" sz="1600" b="1" kern="12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Irawan</a:t>
            </a:r>
            <a:r>
              <a:rPr lang="en-US" sz="1600" b="1" kern="12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 made available under the terms of the Creative Commons Attribution International License.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EC7A98-DE63-B34C-9154-E3915F548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79051" y="10867"/>
            <a:ext cx="5985681" cy="64189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F666EA-4995-E013-0EFA-74D0DFA003D5}"/>
              </a:ext>
            </a:extLst>
          </p:cNvPr>
          <p:cNvSpPr txBox="1"/>
          <p:nvPr/>
        </p:nvSpPr>
        <p:spPr>
          <a:xfrm>
            <a:off x="717422" y="5301015"/>
            <a:ext cx="34991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kern="1200" dirty="0">
                <a:latin typeface="+mj-lt"/>
                <a:ea typeface="+mj-ea"/>
                <a:cs typeface="+mj-cs"/>
              </a:rPr>
              <a:t>via </a:t>
            </a:r>
            <a:r>
              <a:rPr lang="en-US" b="1" kern="1200" dirty="0">
                <a:latin typeface="+mj-lt"/>
                <a:ea typeface="+mj-ea"/>
                <a:cs typeface="+mj-cs"/>
                <a:hlinkClick r:id="rId4"/>
              </a:rPr>
              <a:t>https://sfdora.org/read/read-the-declaration-bahasa-indonesia/</a:t>
            </a:r>
            <a:endParaRPr lang="en-US" b="1" kern="1200" dirty="0">
              <a:latin typeface="+mj-lt"/>
              <a:ea typeface="+mj-ea"/>
              <a:cs typeface="+mj-cs"/>
            </a:endParaRPr>
          </a:p>
          <a:p>
            <a:endParaRPr lang="en-DE" b="1" dirty="0"/>
          </a:p>
        </p:txBody>
      </p:sp>
    </p:spTree>
    <p:extLst>
      <p:ext uri="{BB962C8B-B14F-4D97-AF65-F5344CB8AC3E}">
        <p14:creationId xmlns:p14="http://schemas.microsoft.com/office/powerpoint/2010/main" val="1039885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AA0ADE7-89A0-416E-D50F-8D49F3A64FF7}"/>
              </a:ext>
            </a:extLst>
          </p:cNvPr>
          <p:cNvGrpSpPr/>
          <p:nvPr/>
        </p:nvGrpSpPr>
        <p:grpSpPr>
          <a:xfrm>
            <a:off x="901700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67ECFE34-D0DC-6D25-21C0-BAF61BEE5EE2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2021</a:t>
              </a:r>
            </a:p>
            <a:p>
              <a:pPr algn="ctr"/>
              <a:r>
                <a:rPr lang="en-DE" sz="1600" b="1" dirty="0">
                  <a:latin typeface="Plus Jakarta Sans" pitchFamily="2" charset="77"/>
                  <a:cs typeface="Plus Jakarta Sans" pitchFamily="2" charset="77"/>
                </a:rPr>
                <a:t>May, 13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B54F30C-88B6-5DA1-64F4-72A2FDF04B1B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461A796-8FAD-8AB0-A588-439E0C61F07F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C42F3582-143C-7FB2-585C-F0656554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700" y="123566"/>
            <a:ext cx="7569200" cy="1325563"/>
          </a:xfrm>
        </p:spPr>
        <p:txBody>
          <a:bodyPr>
            <a:noAutofit/>
          </a:bodyPr>
          <a:lstStyle/>
          <a:p>
            <a:r>
              <a:rPr lang="en-GB" sz="3600" b="1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Plus Jakarta Sans" pitchFamily="2" charset="77"/>
                <a:cs typeface="Plus Jakarta Sans" pitchFamily="2" charset="77"/>
              </a:rPr>
              <a:t>Bibliometrics: The Leiden Manifesto for research metrics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CC9B8B5-D847-DB84-0309-29E2E452F82D}"/>
              </a:ext>
            </a:extLst>
          </p:cNvPr>
          <p:cNvSpPr txBox="1">
            <a:spLocks/>
          </p:cNvSpPr>
          <p:nvPr/>
        </p:nvSpPr>
        <p:spPr>
          <a:xfrm>
            <a:off x="3281135" y="1407366"/>
            <a:ext cx="8504464" cy="506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kuantitatif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mendukung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kualitatif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ahli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Mengukur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misi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lembaga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keunggulan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relevan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mencakup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Menjaga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pengumpulan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data dan proses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terbuka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transparan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sederhana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Berikan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kesempatan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dievaluasi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memverifikasi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data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Memperhitungkan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variasi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publikasi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pengutipan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sitasi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Mendasarkan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peneliti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kualitatif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portofolio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Hindari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kekonkretan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800" i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concreteness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  yang salah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ketepatan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yang salah (</a:t>
            </a:r>
            <a:r>
              <a:rPr lang="en-GB" sz="1800" i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false precision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Mengenali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efek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sistemik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92100" indent="-2921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Meneliti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8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memperbaruinya</a:t>
            </a:r>
            <a:r>
              <a:rPr lang="en-GB" sz="1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5A9F70-B028-C6EB-546D-6E6E28F92245}"/>
              </a:ext>
            </a:extLst>
          </p:cNvPr>
          <p:cNvSpPr txBox="1"/>
          <p:nvPr/>
        </p:nvSpPr>
        <p:spPr>
          <a:xfrm>
            <a:off x="3314700" y="6351062"/>
            <a:ext cx="81660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Hicks, D., </a:t>
            </a:r>
            <a:r>
              <a:rPr lang="en-GB" sz="105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Wouters</a:t>
            </a:r>
            <a:r>
              <a:rPr lang="en-GB" sz="105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, P., Waltman, L. </a:t>
            </a:r>
            <a:r>
              <a:rPr lang="en-GB" sz="105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et al.</a:t>
            </a:r>
            <a:r>
              <a:rPr lang="en-GB" sz="105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 Bibliometrics: The Leiden Manifesto for research metrics. </a:t>
            </a:r>
            <a:r>
              <a:rPr lang="en-GB" sz="105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Nature</a:t>
            </a:r>
            <a:r>
              <a:rPr lang="en-GB" sz="105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 </a:t>
            </a:r>
            <a:r>
              <a:rPr lang="en-GB" sz="1050" b="1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520</a:t>
            </a:r>
            <a:r>
              <a:rPr lang="en-GB" sz="105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, 429–431 (2015). https://</a:t>
            </a:r>
            <a:r>
              <a:rPr lang="en-GB" sz="105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doi.org</a:t>
            </a:r>
            <a:r>
              <a:rPr lang="en-GB" sz="105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-apple-system"/>
              </a:rPr>
              <a:t>/10.1038/520429a</a:t>
            </a:r>
            <a:endParaRPr lang="en-DE" sz="10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419521-3B60-95AA-5569-71AEC5AE5A90}"/>
              </a:ext>
            </a:extLst>
          </p:cNvPr>
          <p:cNvSpPr txBox="1"/>
          <p:nvPr/>
        </p:nvSpPr>
        <p:spPr>
          <a:xfrm>
            <a:off x="3314700" y="128317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hlinkClick r:id="rId2"/>
              </a:rPr>
              <a:t>http://www.leidenmanifesto.org/</a:t>
            </a:r>
            <a:endParaRPr lang="en-DE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3464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A3C2-00D9-DDAF-875B-3011222E3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365125"/>
            <a:ext cx="7924799" cy="1325563"/>
          </a:xfrm>
        </p:spPr>
        <p:txBody>
          <a:bodyPr>
            <a:normAutofit/>
          </a:bodyPr>
          <a:lstStyle/>
          <a:p>
            <a:r>
              <a:rPr lang="en-DE" sz="3600" b="1" dirty="0">
                <a:latin typeface="Plus Jakarta Sans" pitchFamily="2" charset="77"/>
                <a:cs typeface="Plus Jakarta Sans" pitchFamily="2" charset="77"/>
              </a:rPr>
              <a:t>Rekomendasi UNESCO untuk Open Science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88B7EF-7C29-8007-21C6-1878AD9FF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" t="27200" r="16436" b="15537"/>
          <a:stretch/>
        </p:blipFill>
        <p:spPr>
          <a:xfrm>
            <a:off x="2885678" y="1837479"/>
            <a:ext cx="9011442" cy="397691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DB9468-239B-1B41-2E79-15902CA609F1}"/>
              </a:ext>
            </a:extLst>
          </p:cNvPr>
          <p:cNvSpPr txBox="1"/>
          <p:nvPr/>
        </p:nvSpPr>
        <p:spPr>
          <a:xfrm>
            <a:off x="3568700" y="596118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/>
              <a:t>https://www.unesco.org/en/open-science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B112C3-99DC-16F0-D1AE-196D47656A70}"/>
              </a:ext>
            </a:extLst>
          </p:cNvPr>
          <p:cNvGrpSpPr/>
          <p:nvPr/>
        </p:nvGrpSpPr>
        <p:grpSpPr>
          <a:xfrm>
            <a:off x="901700" y="0"/>
            <a:ext cx="1828800" cy="6858000"/>
            <a:chOff x="901700" y="0"/>
            <a:chExt cx="1828800" cy="6858000"/>
          </a:xfrm>
        </p:grpSpPr>
        <p:sp>
          <p:nvSpPr>
            <p:cNvPr id="11" name="Card 10">
              <a:extLst>
                <a:ext uri="{FF2B5EF4-FFF2-40B4-BE49-F238E27FC236}">
                  <a16:creationId xmlns:a16="http://schemas.microsoft.com/office/drawing/2014/main" id="{2B0CA4B5-0A05-E10A-E584-0F067558E224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2021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149F7A-0BC7-2E39-7A3D-FA595A5A92B0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20BA91A-8A5C-B89B-5776-32B24CA40874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152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28E3A-2348-7AEC-0739-2FFBD1F9A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1" y="361414"/>
            <a:ext cx="9046025" cy="1325563"/>
          </a:xfrm>
        </p:spPr>
        <p:txBody>
          <a:bodyPr>
            <a:normAutofit/>
          </a:bodyPr>
          <a:lstStyle/>
          <a:p>
            <a:r>
              <a:rPr lang="en-GB" sz="3600" b="1" u="sng" dirty="0">
                <a:effectLst/>
                <a:latin typeface="Plus Jakarta Sans" pitchFamily="2" charset="77"/>
                <a:cs typeface="Plus Jakarta Sans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Agreement on Reforming Research Assessment</a:t>
            </a:r>
            <a:r>
              <a:rPr lang="en-GB" sz="3600" b="1" u="sng" dirty="0">
                <a:effectLst/>
                <a:latin typeface="Plus Jakarta Sans" pitchFamily="2" charset="77"/>
                <a:cs typeface="Plus Jakarta Sans" pitchFamily="2" charset="77"/>
              </a:rPr>
              <a:t> (</a:t>
            </a:r>
            <a:r>
              <a:rPr lang="en-DE" sz="3600" b="1" dirty="0">
                <a:latin typeface="Plus Jakarta Sans" pitchFamily="2" charset="77"/>
                <a:cs typeface="Plus Jakarta Sans" pitchFamily="2" charset="77"/>
              </a:rPr>
              <a:t>CoARA 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47950F9-31FF-9061-562C-B83023C355ED}"/>
              </a:ext>
            </a:extLst>
          </p:cNvPr>
          <p:cNvGrpSpPr/>
          <p:nvPr/>
        </p:nvGrpSpPr>
        <p:grpSpPr>
          <a:xfrm>
            <a:off x="838201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F6374923-1386-257A-645E-D09267AA072E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2023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0137FF6-13AD-5187-51C4-122F9FBA94E1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3E9865-827B-2A5A-C9DC-FEDAA0422104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5143086-255A-01F2-85A8-EAC9C3AD58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3" t="18218" r="3796" b="15874"/>
          <a:stretch/>
        </p:blipFill>
        <p:spPr>
          <a:xfrm>
            <a:off x="2667001" y="1835150"/>
            <a:ext cx="9459223" cy="3797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F35D0D-ADA9-3C37-DC52-3CC47886C45C}"/>
              </a:ext>
            </a:extLst>
          </p:cNvPr>
          <p:cNvSpPr txBox="1"/>
          <p:nvPr/>
        </p:nvSpPr>
        <p:spPr>
          <a:xfrm>
            <a:off x="2667001" y="6165334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iraSansCondensed"/>
              </a:rPr>
              <a:t>The </a:t>
            </a:r>
            <a:r>
              <a:rPr lang="en-GB" sz="11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iraSansCondensed"/>
              </a:rPr>
              <a:t>CoARA</a:t>
            </a: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iraSansCondensed"/>
              </a:rPr>
              <a:t> principles at a glance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 via https://</a:t>
            </a:r>
            <a:r>
              <a:rPr lang="en-GB" sz="1100" dirty="0" err="1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www.bihealth.org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/</a:t>
            </a:r>
            <a:r>
              <a:rPr lang="en-GB" sz="1100" dirty="0" err="1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en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/translation/</a:t>
            </a:r>
            <a:r>
              <a:rPr lang="en-GB" sz="1100" dirty="0" err="1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coara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-</a:t>
            </a:r>
            <a:r>
              <a:rPr lang="en-GB" sz="1100" dirty="0" err="1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charite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-and-</a:t>
            </a:r>
            <a:r>
              <a:rPr lang="en-GB" sz="1100" dirty="0" err="1">
                <a:solidFill>
                  <a:srgbClr val="000000"/>
                </a:solidFill>
                <a:highlight>
                  <a:srgbClr val="FFFFFF"/>
                </a:highlight>
                <a:latin typeface="FiraSansCondensed"/>
              </a:rPr>
              <a:t>bih</a:t>
            </a:r>
            <a:endParaRPr lang="en-DE" sz="1100" dirty="0"/>
          </a:p>
        </p:txBody>
      </p:sp>
    </p:spTree>
    <p:extLst>
      <p:ext uri="{BB962C8B-B14F-4D97-AF65-F5344CB8AC3E}">
        <p14:creationId xmlns:p14="http://schemas.microsoft.com/office/powerpoint/2010/main" val="2113925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C9EAF-7BA1-6AD4-71D0-B9467F224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55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Plus Jakarta Sans" pitchFamily="2" charset="77"/>
                <a:cs typeface="Plus Jakarta Sans" pitchFamily="2" charset="77"/>
              </a:rPr>
              <a:t>4 </a:t>
            </a:r>
            <a:r>
              <a:rPr lang="en-GB" b="1" dirty="0" err="1">
                <a:latin typeface="Plus Jakarta Sans" pitchFamily="2" charset="77"/>
                <a:cs typeface="Plus Jakarta Sans" pitchFamily="2" charset="77"/>
              </a:rPr>
              <a:t>Komitmen</a:t>
            </a:r>
            <a:r>
              <a:rPr lang="en-GB" b="1" dirty="0">
                <a:latin typeface="Plus Jakarta Sans" pitchFamily="2" charset="77"/>
                <a:cs typeface="Plus Jakarta Sans" pitchFamily="2" charset="77"/>
              </a:rPr>
              <a:t> Inti</a:t>
            </a:r>
            <a:endParaRPr lang="en-DE" b="1" dirty="0">
              <a:latin typeface="Plus Jakarta Sans" pitchFamily="2" charset="77"/>
              <a:cs typeface="Plus Jakarta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F9B49-169C-2877-59C2-AD453E756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7682"/>
            <a:ext cx="10003971" cy="2327275"/>
          </a:xfrm>
        </p:spPr>
        <p:txBody>
          <a:bodyPr>
            <a:normAutofit lnSpcReduction="10000"/>
          </a:bodyPr>
          <a:lstStyle/>
          <a:p>
            <a:pPr marL="355600" indent="-266700">
              <a:lnSpc>
                <a:spcPct val="120000"/>
              </a:lnSpc>
              <a:spcBef>
                <a:spcPts val="0"/>
              </a:spcBef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26670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Mengakui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keragaman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karier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26670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Mendasarkan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terutama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kualitatif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di mana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tinjauan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sejawat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pusatnya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didukung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kuantitatif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bertanggung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26670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Meninggalkan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metrik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jurnal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publikasi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khususnya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Journal Impact Factor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(JIF) dan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h-index</a:t>
            </a:r>
          </a:p>
          <a:p>
            <a:pPr marL="355600" indent="-26670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Menghindari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peringkat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8BA3F-B3EC-8E50-AF0B-1E6DA38170E1}"/>
              </a:ext>
            </a:extLst>
          </p:cNvPr>
          <p:cNvSpPr txBox="1"/>
          <p:nvPr/>
        </p:nvSpPr>
        <p:spPr>
          <a:xfrm>
            <a:off x="838200" y="3785264"/>
            <a:ext cx="105156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Mengalokasikan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mereformasi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sebagaimana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disepakati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Meninjau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dan proses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kesadaran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reformasi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menyediakan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komunikasi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panduan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pelatihan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transparan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proses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penggunaannya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Bertukar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pengalaman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di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Koalisi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Mengkomunikasikan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kemajuan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dicapai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kepatuhan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Prinsip-prinsip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Komitmen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Mengevaluasi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perangkat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mutakhir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menyediakan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terbuka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pengumpulan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endParaRPr lang="en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AA5272-A5AF-AE32-AB1C-E03E92757AA1}"/>
              </a:ext>
            </a:extLst>
          </p:cNvPr>
          <p:cNvSpPr txBox="1">
            <a:spLocks/>
          </p:cNvSpPr>
          <p:nvPr/>
        </p:nvSpPr>
        <p:spPr>
          <a:xfrm>
            <a:off x="749300" y="2989262"/>
            <a:ext cx="10515600" cy="793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Plus Jakarta Sans" pitchFamily="2" charset="77"/>
                <a:cs typeface="Plus Jakarta Sans" pitchFamily="2" charset="77"/>
              </a:rPr>
              <a:t>6 </a:t>
            </a:r>
            <a:r>
              <a:rPr lang="en-GB" b="1" dirty="0" err="1">
                <a:latin typeface="Plus Jakarta Sans" pitchFamily="2" charset="77"/>
                <a:cs typeface="Plus Jakarta Sans" pitchFamily="2" charset="77"/>
              </a:rPr>
              <a:t>Komitmen</a:t>
            </a:r>
            <a:r>
              <a:rPr lang="en-GB" b="1" dirty="0"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b="1" dirty="0" err="1">
                <a:latin typeface="Plus Jakarta Sans" pitchFamily="2" charset="77"/>
                <a:cs typeface="Plus Jakarta Sans" pitchFamily="2" charset="77"/>
              </a:rPr>
              <a:t>Pendukung</a:t>
            </a:r>
            <a:endParaRPr lang="en-DE" b="1" dirty="0">
              <a:latin typeface="Plus Jakarta Sans" pitchFamily="2" charset="77"/>
              <a:cs typeface="Plus Jakart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35753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37A5A-78B9-4637-6F14-088D6D590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Siapa yang sudah berkomitmen?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355092-0EB8-8D16-5836-3878EE0CD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6225" y="481453"/>
            <a:ext cx="7862555" cy="58379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4B5092-6F5E-34AF-4471-AEB75A6FC39D}"/>
              </a:ext>
            </a:extLst>
          </p:cNvPr>
          <p:cNvSpPr txBox="1"/>
          <p:nvPr/>
        </p:nvSpPr>
        <p:spPr>
          <a:xfrm>
            <a:off x="634278" y="4067175"/>
            <a:ext cx="32480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DE" sz="2800" dirty="0">
                <a:latin typeface="Arial" panose="020B0604020202020204" pitchFamily="34" charset="0"/>
                <a:cs typeface="Arial" panose="020B0604020202020204" pitchFamily="34" charset="0"/>
              </a:rPr>
              <a:t>Per 18 April 2024, </a:t>
            </a:r>
          </a:p>
          <a:p>
            <a:pPr algn="ctr"/>
            <a:r>
              <a:rPr lang="en-DE" sz="2000" dirty="0">
                <a:latin typeface="Arial" panose="020B0604020202020204" pitchFamily="34" charset="0"/>
                <a:cs typeface="Arial" panose="020B0604020202020204" pitchFamily="34" charset="0"/>
              </a:rPr>
              <a:t>723 organisasi telah menandatangani perjanjian tersebut.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1A96DB-BB92-E581-556A-3C56127A3E03}"/>
              </a:ext>
            </a:extLst>
          </p:cNvPr>
          <p:cNvSpPr txBox="1"/>
          <p:nvPr/>
        </p:nvSpPr>
        <p:spPr>
          <a:xfrm>
            <a:off x="4250604" y="593294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hlinkClick r:id="rId3"/>
              </a:rPr>
              <a:t>https://coara.eu/agreement/signatories/</a:t>
            </a:r>
            <a:endParaRPr lang="en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76EE5E-DBBE-CC5F-C6F7-1F944035477B}"/>
              </a:ext>
            </a:extLst>
          </p:cNvPr>
          <p:cNvSpPr txBox="1"/>
          <p:nvPr/>
        </p:nvSpPr>
        <p:spPr>
          <a:xfrm>
            <a:off x="634278" y="553508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1600" dirty="0">
                <a:hlinkClick r:id="rId4"/>
              </a:rPr>
              <a:t>https://coara.eu/coalition/membership/</a:t>
            </a:r>
            <a:endParaRPr lang="en-DE" sz="1600" dirty="0"/>
          </a:p>
          <a:p>
            <a:endParaRPr lang="en-DE" sz="1600" dirty="0"/>
          </a:p>
        </p:txBody>
      </p:sp>
    </p:spTree>
    <p:extLst>
      <p:ext uri="{BB962C8B-B14F-4D97-AF65-F5344CB8AC3E}">
        <p14:creationId xmlns:p14="http://schemas.microsoft.com/office/powerpoint/2010/main" val="165514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FA4C-1554-0FB0-2E21-5A25E5E2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083" y="164594"/>
            <a:ext cx="7162804" cy="1325563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effectLst/>
                <a:latin typeface="Plus Jakarta Sans" pitchFamily="2" charset="77"/>
                <a:cs typeface="Plus Jakarta Sans" pitchFamily="2" charset="77"/>
              </a:rPr>
              <a:t>Barcelona Declaration On Open Research Information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BD4D08-9BD5-79FF-0CDB-CE6355BD1C74}"/>
              </a:ext>
            </a:extLst>
          </p:cNvPr>
          <p:cNvGrpSpPr/>
          <p:nvPr/>
        </p:nvGrpSpPr>
        <p:grpSpPr>
          <a:xfrm>
            <a:off x="838201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D4877E1D-4D74-8010-5231-0BB6F3D999B2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2024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4396C33-1C15-2372-E8D2-3768662206FF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71822F-08E6-9B36-017A-F41CBB4517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1089330-B5B7-9343-12B3-570325F646BB}"/>
              </a:ext>
            </a:extLst>
          </p:cNvPr>
          <p:cNvSpPr txBox="1"/>
          <p:nvPr/>
        </p:nvSpPr>
        <p:spPr>
          <a:xfrm>
            <a:off x="2779482" y="1522760"/>
            <a:ext cx="785223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200" dirty="0">
                <a:latin typeface="Arial" panose="020B0604020202020204" pitchFamily="34" charset="0"/>
                <a:cs typeface="Arial" panose="020B0604020202020204" pitchFamily="34" charset="0"/>
              </a:rPr>
              <a:t>Lanskap informasi penelitian membutuhkan perubahan mendasar.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200" dirty="0">
                <a:latin typeface="Arial" panose="020B0604020202020204" pitchFamily="34" charset="0"/>
                <a:cs typeface="Arial" panose="020B0604020202020204" pitchFamily="34" charset="0"/>
              </a:rPr>
              <a:t>Adanya tuntutan norma baru yang lebih terbuka dan inklusif mengenai informasi tentang informasi riset (metadata) dan komunikasi riset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200" dirty="0">
                <a:latin typeface="Arial" panose="020B0604020202020204" pitchFamily="34" charset="0"/>
                <a:cs typeface="Arial" panose="020B0604020202020204" pitchFamily="34" charset="0"/>
              </a:rPr>
              <a:t>Informasi penelitian yang terbuka memungkinkan keputusan kebijakan ilmu pengetahuan dibuat berdasarkan bukti yang transparan dan data yang inklusif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200" dirty="0">
                <a:latin typeface="Arial" panose="020B0604020202020204" pitchFamily="34" charset="0"/>
                <a:cs typeface="Arial" panose="020B0604020202020204" pitchFamily="34" charset="0"/>
              </a:rPr>
              <a:t>Hal ini memungkinkan informasi yang digunakan dalam evaluasi penelitian dapat diakses dan diaudit oleh pihak-pihak yang dinilai.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200" dirty="0">
                <a:latin typeface="Arial" panose="020B0604020202020204" pitchFamily="34" charset="0"/>
                <a:cs typeface="Arial" panose="020B0604020202020204" pitchFamily="34" charset="0"/>
              </a:rPr>
              <a:t>Dan memungkinkan gerakan global menuju ilmu pengetahuan terbuka didukung oleh informasi yang sepenuhnya terbuka dan transparan.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DE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4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FA4C-1554-0FB0-2E21-5A25E5E2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1" y="730651"/>
            <a:ext cx="3501572" cy="1325563"/>
          </a:xfrm>
        </p:spPr>
        <p:txBody>
          <a:bodyPr>
            <a:noAutofit/>
          </a:bodyPr>
          <a:lstStyle/>
          <a:p>
            <a:r>
              <a:rPr lang="en-GB" sz="2800" b="1" dirty="0" err="1">
                <a:effectLst/>
                <a:latin typeface="Plus Jakarta Sans" pitchFamily="2" charset="77"/>
                <a:cs typeface="Plus Jakarta Sans" pitchFamily="2" charset="77"/>
              </a:rPr>
              <a:t>Apa</a:t>
            </a:r>
            <a:r>
              <a:rPr lang="en-GB" sz="2800" b="1" dirty="0"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2800" b="1" dirty="0" err="1">
                <a:effectLst/>
                <a:latin typeface="Plus Jakarta Sans" pitchFamily="2" charset="77"/>
                <a:cs typeface="Plus Jakarta Sans" pitchFamily="2" charset="77"/>
              </a:rPr>
              <a:t>isi</a:t>
            </a:r>
            <a:r>
              <a:rPr lang="en-GB" sz="2800" b="1" dirty="0"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2800" b="1" dirty="0" err="1">
                <a:effectLst/>
                <a:latin typeface="Plus Jakarta Sans" pitchFamily="2" charset="77"/>
                <a:cs typeface="Plus Jakarta Sans" pitchFamily="2" charset="77"/>
              </a:rPr>
              <a:t>komitmen</a:t>
            </a:r>
            <a:r>
              <a:rPr lang="en-GB" sz="2800" b="1" dirty="0"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2800" b="1" dirty="0" err="1">
                <a:latin typeface="Plus Jakarta Sans" pitchFamily="2" charset="77"/>
                <a:cs typeface="Plus Jakarta Sans" pitchFamily="2" charset="77"/>
              </a:rPr>
              <a:t>dalam</a:t>
            </a:r>
            <a:r>
              <a:rPr lang="en-GB" sz="2800" b="1" dirty="0">
                <a:latin typeface="Plus Jakarta Sans" pitchFamily="2" charset="77"/>
                <a:cs typeface="Plus Jakarta Sans" pitchFamily="2" charset="77"/>
              </a:rPr>
              <a:t> DORI?</a:t>
            </a:r>
            <a:endParaRPr lang="en-DE" sz="2800" b="1" dirty="0">
              <a:latin typeface="Plus Jakarta Sans" pitchFamily="2" charset="77"/>
              <a:cs typeface="Plus Jakarta Sans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BD4D08-9BD5-79FF-0CDB-CE6355BD1C74}"/>
              </a:ext>
            </a:extLst>
          </p:cNvPr>
          <p:cNvGrpSpPr/>
          <p:nvPr/>
        </p:nvGrpSpPr>
        <p:grpSpPr>
          <a:xfrm>
            <a:off x="838201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D4877E1D-4D74-8010-5231-0BB6F3D999B2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2024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4396C33-1C15-2372-E8D2-3768662206FF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71822F-08E6-9B36-017A-F41CBB4517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E8F57A4-1145-D8DA-24EF-877BC17FC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604" y="114300"/>
            <a:ext cx="6749646" cy="64897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6A66898-14A6-DC4D-1D5A-0E70CF05110C}"/>
              </a:ext>
            </a:extLst>
          </p:cNvPr>
          <p:cNvSpPr txBox="1"/>
          <p:nvPr/>
        </p:nvSpPr>
        <p:spPr>
          <a:xfrm>
            <a:off x="1879601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/>
              <a:t>via https://barcelona-declaration.org/</a:t>
            </a:r>
          </a:p>
        </p:txBody>
      </p:sp>
    </p:spTree>
    <p:extLst>
      <p:ext uri="{BB962C8B-B14F-4D97-AF65-F5344CB8AC3E}">
        <p14:creationId xmlns:p14="http://schemas.microsoft.com/office/powerpoint/2010/main" val="2904355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FA4C-1554-0FB0-2E21-5A25E5E2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30" y="-113846"/>
            <a:ext cx="10638970" cy="1325563"/>
          </a:xfrm>
        </p:spPr>
        <p:txBody>
          <a:bodyPr>
            <a:noAutofit/>
          </a:bodyPr>
          <a:lstStyle/>
          <a:p>
            <a:r>
              <a:rPr lang="en-GB" sz="3200" b="1" dirty="0" err="1">
                <a:effectLst/>
                <a:latin typeface="Plus Jakarta Sans" pitchFamily="2" charset="77"/>
                <a:cs typeface="Plus Jakarta Sans" pitchFamily="2" charset="77"/>
              </a:rPr>
              <a:t>Kondisi</a:t>
            </a:r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3200" b="1" dirty="0" err="1">
                <a:effectLst/>
                <a:latin typeface="Plus Jakarta Sans" pitchFamily="2" charset="77"/>
                <a:cs typeface="Plus Jakarta Sans" pitchFamily="2" charset="77"/>
              </a:rPr>
              <a:t>landskap</a:t>
            </a:r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 metadata </a:t>
            </a:r>
            <a:r>
              <a:rPr lang="en-GB" sz="3200" b="1" dirty="0" err="1">
                <a:effectLst/>
                <a:latin typeface="Plus Jakarta Sans" pitchFamily="2" charset="77"/>
                <a:cs typeface="Plus Jakarta Sans" pitchFamily="2" charset="77"/>
              </a:rPr>
              <a:t>artikel</a:t>
            </a:r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3200" b="1" dirty="0" err="1">
                <a:effectLst/>
                <a:latin typeface="Plus Jakarta Sans" pitchFamily="2" charset="77"/>
                <a:cs typeface="Plus Jakarta Sans" pitchFamily="2" charset="77"/>
              </a:rPr>
              <a:t>riset</a:t>
            </a:r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3200" b="1" dirty="0" err="1">
                <a:effectLst/>
                <a:latin typeface="Plus Jakarta Sans" pitchFamily="2" charset="77"/>
                <a:cs typeface="Plus Jakarta Sans" pitchFamily="2" charset="77"/>
              </a:rPr>
              <a:t>saat</a:t>
            </a:r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 </a:t>
            </a:r>
            <a:r>
              <a:rPr lang="en-GB" sz="3200" b="1" dirty="0" err="1">
                <a:effectLst/>
                <a:latin typeface="Plus Jakarta Sans" pitchFamily="2" charset="77"/>
                <a:cs typeface="Plus Jakarta Sans" pitchFamily="2" charset="77"/>
              </a:rPr>
              <a:t>ini</a:t>
            </a:r>
            <a:r>
              <a:rPr lang="en-GB" sz="3200" b="1" dirty="0">
                <a:effectLst/>
                <a:latin typeface="Plus Jakarta Sans" pitchFamily="2" charset="77"/>
                <a:cs typeface="Plus Jakarta Sans" pitchFamily="2" charset="77"/>
              </a:rPr>
              <a:t>?</a:t>
            </a:r>
            <a:endParaRPr lang="en-DE" sz="3200" b="1" dirty="0">
              <a:latin typeface="Plus Jakarta Sans" pitchFamily="2" charset="77"/>
              <a:cs typeface="Plus Jakarta Sans" pitchFamily="2" charset="77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A95EE55-AA86-8A23-DA38-D6B1C12E0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255" y="863600"/>
            <a:ext cx="10819489" cy="5762171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0A6DA4-CE92-1CF3-37C4-4C01C6914077}"/>
              </a:ext>
            </a:extLst>
          </p:cNvPr>
          <p:cNvSpPr txBox="1"/>
          <p:nvPr/>
        </p:nvSpPr>
        <p:spPr>
          <a:xfrm>
            <a:off x="385504" y="6488668"/>
            <a:ext cx="529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via Zoom meeting rilis DORI 23 April 2024</a:t>
            </a:r>
          </a:p>
        </p:txBody>
      </p:sp>
    </p:spTree>
    <p:extLst>
      <p:ext uri="{BB962C8B-B14F-4D97-AF65-F5344CB8AC3E}">
        <p14:creationId xmlns:p14="http://schemas.microsoft.com/office/powerpoint/2010/main" val="3061089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BD4D08-9BD5-79FF-0CDB-CE6355BD1C74}"/>
              </a:ext>
            </a:extLst>
          </p:cNvPr>
          <p:cNvGrpSpPr/>
          <p:nvPr/>
        </p:nvGrpSpPr>
        <p:grpSpPr>
          <a:xfrm>
            <a:off x="838201" y="0"/>
            <a:ext cx="1828800" cy="6858000"/>
            <a:chOff x="901700" y="0"/>
            <a:chExt cx="1828800" cy="6858000"/>
          </a:xfrm>
        </p:grpSpPr>
        <p:sp>
          <p:nvSpPr>
            <p:cNvPr id="5" name="Card 4">
              <a:extLst>
                <a:ext uri="{FF2B5EF4-FFF2-40B4-BE49-F238E27FC236}">
                  <a16:creationId xmlns:a16="http://schemas.microsoft.com/office/drawing/2014/main" id="{D4877E1D-4D74-8010-5231-0BB6F3D999B2}"/>
                </a:ext>
              </a:extLst>
            </p:cNvPr>
            <p:cNvSpPr/>
            <p:nvPr/>
          </p:nvSpPr>
          <p:spPr>
            <a:xfrm>
              <a:off x="901700" y="2616200"/>
              <a:ext cx="1828800" cy="1117600"/>
            </a:xfrm>
            <a:prstGeom prst="flowChartPunchedCar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b="1" dirty="0">
                  <a:latin typeface="Plus Jakarta Sans" pitchFamily="2" charset="77"/>
                  <a:cs typeface="Plus Jakarta Sans" pitchFamily="2" charset="77"/>
                </a:rPr>
                <a:t>2024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4396C33-1C15-2372-E8D2-3768662206FF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>
              <a:off x="1816100" y="0"/>
              <a:ext cx="0" cy="2616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71822F-08E6-9B36-017A-F41CBB4517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6100" y="3733800"/>
              <a:ext cx="0" cy="31242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10BF6A4-072A-55D3-77CD-911BF4654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753" y="-230787"/>
            <a:ext cx="9183906" cy="7319574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2F0D548-43B7-D9A9-0971-434BF3E4E529}"/>
              </a:ext>
            </a:extLst>
          </p:cNvPr>
          <p:cNvSpPr txBox="1"/>
          <p:nvPr/>
        </p:nvSpPr>
        <p:spPr>
          <a:xfrm>
            <a:off x="1752601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solidFill>
                  <a:schemeClr val="bg1"/>
                </a:solidFill>
              </a:rPr>
              <a:t>Via https://barcelona-declaration.org/resources/</a:t>
            </a:r>
          </a:p>
        </p:txBody>
      </p:sp>
    </p:spTree>
    <p:extLst>
      <p:ext uri="{BB962C8B-B14F-4D97-AF65-F5344CB8AC3E}">
        <p14:creationId xmlns:p14="http://schemas.microsoft.com/office/powerpoint/2010/main" val="1677592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FD822-28FA-35D9-FE6D-62F355206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C6D36E-BEC4-8377-F3C6-07454BC48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082" r="14559" b="14870"/>
          <a:stretch/>
        </p:blipFill>
        <p:spPr>
          <a:xfrm>
            <a:off x="418161" y="188685"/>
            <a:ext cx="11355678" cy="598487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55DCD5-C87C-C60C-6154-0811E6A970E3}"/>
              </a:ext>
            </a:extLst>
          </p:cNvPr>
          <p:cNvSpPr txBox="1"/>
          <p:nvPr/>
        </p:nvSpPr>
        <p:spPr>
          <a:xfrm>
            <a:off x="461704" y="6308209"/>
            <a:ext cx="529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via Zoom meeting rilis DORI 23 April 2024</a:t>
            </a:r>
          </a:p>
        </p:txBody>
      </p:sp>
    </p:spTree>
    <p:extLst>
      <p:ext uri="{BB962C8B-B14F-4D97-AF65-F5344CB8AC3E}">
        <p14:creationId xmlns:p14="http://schemas.microsoft.com/office/powerpoint/2010/main" val="1739224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D1B2151-5CEE-B2BF-134A-426243C73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902" y="643466"/>
            <a:ext cx="8878195" cy="5571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65498A0-E191-170F-D059-06A0CF520DF9}"/>
              </a:ext>
            </a:extLst>
          </p:cNvPr>
          <p:cNvSpPr txBox="1"/>
          <p:nvPr/>
        </p:nvSpPr>
        <p:spPr>
          <a:xfrm>
            <a:off x="1656902" y="62145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/>
              <a:t>via https://barcelona-declaration.org/</a:t>
            </a:r>
          </a:p>
        </p:txBody>
      </p:sp>
    </p:spTree>
    <p:extLst>
      <p:ext uri="{BB962C8B-B14F-4D97-AF65-F5344CB8AC3E}">
        <p14:creationId xmlns:p14="http://schemas.microsoft.com/office/powerpoint/2010/main" val="3723625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3A2DF-7531-0A89-1E9C-B7BD23C7C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0" y="1940605"/>
            <a:ext cx="7835900" cy="39315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b="1" dirty="0"/>
          </a:p>
          <a:p>
            <a:pPr marL="0" indent="0">
              <a:buNone/>
            </a:pPr>
            <a:r>
              <a:rPr lang="en-GB" sz="4000" b="1" dirty="0">
                <a:latin typeface="Plus Jakarta Sans" pitchFamily="2" charset="77"/>
                <a:cs typeface="Plus Jakarta Sans" pitchFamily="2" charset="77"/>
              </a:rPr>
              <a:t>Mari Kita </a:t>
            </a:r>
            <a:r>
              <a:rPr lang="en-GB" sz="4000" b="1" dirty="0" err="1">
                <a:latin typeface="Plus Jakarta Sans" pitchFamily="2" charset="77"/>
                <a:cs typeface="Plus Jakarta Sans" pitchFamily="2" charset="77"/>
              </a:rPr>
              <a:t>Diskusikan</a:t>
            </a:r>
            <a:endParaRPr lang="en-GB" sz="4000" b="1" dirty="0">
              <a:latin typeface="Plus Jakarta Sans" pitchFamily="2" charset="77"/>
              <a:cs typeface="Plus Jakarta Sa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7C595C-BA3A-1B21-26E5-985157110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699" b="24482"/>
          <a:stretch/>
        </p:blipFill>
        <p:spPr>
          <a:xfrm>
            <a:off x="673100" y="2334305"/>
            <a:ext cx="3335208" cy="13613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D4D152-18AE-1AAF-36D8-252F15DCF874}"/>
              </a:ext>
            </a:extLst>
          </p:cNvPr>
          <p:cNvSpPr txBox="1"/>
          <p:nvPr/>
        </p:nvSpPr>
        <p:spPr>
          <a:xfrm>
            <a:off x="457200" y="587216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hlinkClick r:id="rId3"/>
              </a:rPr>
              <a:t>https://idscl.id/</a:t>
            </a:r>
            <a:endParaRPr lang="en-DE" dirty="0"/>
          </a:p>
          <a:p>
            <a:r>
              <a:rPr lang="en-GB" b="1" i="0" dirty="0">
                <a:solidFill>
                  <a:srgbClr val="000000"/>
                </a:solidFill>
                <a:effectLst/>
                <a:latin typeface="Rubik"/>
                <a:hlinkClick r:id="rId4"/>
              </a:rPr>
              <a:t>idsclabs@gmail.com</a:t>
            </a:r>
            <a:endParaRPr lang="en-DE" b="1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635650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450</TotalTime>
  <Words>929</Words>
  <Application>Microsoft Macintosh PowerPoint</Application>
  <PresentationFormat>Widescreen</PresentationFormat>
  <Paragraphs>82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-apple-system</vt:lpstr>
      <vt:lpstr>Aptos</vt:lpstr>
      <vt:lpstr>Arial</vt:lpstr>
      <vt:lpstr>Calibri</vt:lpstr>
      <vt:lpstr>Calibri Light</vt:lpstr>
      <vt:lpstr>FiraSansCondensed</vt:lpstr>
      <vt:lpstr>Plus Jakarta Sans</vt:lpstr>
      <vt:lpstr>Plus Jakarta Sans Medium</vt:lpstr>
      <vt:lpstr>PT Sans</vt:lpstr>
      <vt:lpstr>Rubik</vt:lpstr>
      <vt:lpstr>Office 2013 - 2022 Theme</vt:lpstr>
      <vt:lpstr>Diskusi: Perkembangan Asesmen Riset dan Keterbukaan Informasi Riset Global </vt:lpstr>
      <vt:lpstr>PowerPoint Presentation</vt:lpstr>
      <vt:lpstr>San Francisco Declaration on Research Assessment/DORA</vt:lpstr>
      <vt:lpstr>Isi DORA:</vt:lpstr>
      <vt:lpstr>PowerPoint Presentation</vt:lpstr>
      <vt:lpstr>This is a translation of the DORA text at https://sfdora.org/read,  contributed by Eric Kunto Aribowo, Mezia Kemala Sari, Surya Darma Hamonangan, Juneman Abraham, and Dasapta Erwin Irawan and made available under the terms of the Creative Commons Attribution International License. </vt:lpstr>
      <vt:lpstr>Bibliometrics: The Leiden Manifesto for research metrics</vt:lpstr>
      <vt:lpstr>Rekomendasi UNESCO untuk Open Science</vt:lpstr>
      <vt:lpstr>The Agreement on Reforming Research Assessment (CoARA )</vt:lpstr>
      <vt:lpstr>4 Komitmen Inti</vt:lpstr>
      <vt:lpstr>Siapa yang sudah berkomitmen?</vt:lpstr>
      <vt:lpstr>Barcelona Declaration On Open Research Information</vt:lpstr>
      <vt:lpstr>Apa isi komitmen dalam DORI?</vt:lpstr>
      <vt:lpstr>Kondisi landskap metadata artikel riset saat ini?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Authorship? Contributorship? Dalam mendorong keterbukaan ilmiah  dan praktik riset </dc:title>
  <dc:creator>AnonymousA</dc:creator>
  <cp:lastModifiedBy>AnonymousA</cp:lastModifiedBy>
  <cp:revision>3</cp:revision>
  <dcterms:created xsi:type="dcterms:W3CDTF">2024-02-19T10:06:40Z</dcterms:created>
  <dcterms:modified xsi:type="dcterms:W3CDTF">2024-04-24T07:42:02Z</dcterms:modified>
</cp:coreProperties>
</file>